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953" r:id="rId2"/>
    <p:sldId id="1120" r:id="rId3"/>
    <p:sldId id="1199" r:id="rId4"/>
    <p:sldId id="1121" r:id="rId5"/>
    <p:sldId id="1210" r:id="rId6"/>
    <p:sldId id="1131" r:id="rId7"/>
    <p:sldId id="1056" r:id="rId8"/>
    <p:sldId id="1155" r:id="rId9"/>
    <p:sldId id="1187" r:id="rId10"/>
    <p:sldId id="1208" r:id="rId11"/>
    <p:sldId id="1197" r:id="rId12"/>
    <p:sldId id="1198" r:id="rId13"/>
    <p:sldId id="1211" r:id="rId14"/>
  </p:sldIdLst>
  <p:sldSz cx="12192000" cy="6858000"/>
  <p:notesSz cx="6797675" cy="9928225"/>
  <p:custDataLst>
    <p:tags r:id="rId17"/>
  </p:custDataLst>
  <p:defaultTextStyle>
    <a:defPPr>
      <a:defRPr lang="en-US"/>
    </a:defPPr>
    <a:lvl1pPr algn="l" defTabSz="121761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608013" indent="-150813" algn="l" defTabSz="121761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1217613" indent="-303213" algn="l" defTabSz="121761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827213" indent="-455613" algn="l" defTabSz="121761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2436813" indent="-608013" algn="l" defTabSz="1217613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DD44B41-0083-4CD9-ADB9-6EBFC02C6380}">
          <p14:sldIdLst>
            <p14:sldId id="953"/>
            <p14:sldId id="1120"/>
            <p14:sldId id="1199"/>
            <p14:sldId id="1121"/>
            <p14:sldId id="1210"/>
            <p14:sldId id="1131"/>
            <p14:sldId id="1056"/>
            <p14:sldId id="1155"/>
            <p14:sldId id="1187"/>
            <p14:sldId id="1208"/>
            <p14:sldId id="1197"/>
            <p14:sldId id="1198"/>
            <p14:sldId id="1211"/>
          </p14:sldIdLst>
        </p14:section>
      </p14:sectionLst>
    </p:ext>
    <p:ext uri="{EFAFB233-063F-42B5-8137-9DF3F51BA10A}">
      <p15:sldGuideLst xmlns:p15="http://schemas.microsoft.com/office/powerpoint/2012/main" xmlns="">
        <p15:guide id="1" pos="415" userDrawn="1">
          <p15:clr>
            <a:srgbClr val="A4A3A4"/>
          </p15:clr>
        </p15:guide>
        <p15:guide id="2" orient="horz" pos="3521" userDrawn="1">
          <p15:clr>
            <a:srgbClr val="A4A3A4"/>
          </p15:clr>
        </p15:guide>
        <p15:guide id="3" orient="horz" pos="1820" userDrawn="1">
          <p15:clr>
            <a:srgbClr val="A4A3A4"/>
          </p15:clr>
        </p15:guide>
        <p15:guide id="4" orient="horz" pos="2682" userDrawn="1">
          <p15:clr>
            <a:srgbClr val="A4A3A4"/>
          </p15:clr>
        </p15:guide>
        <p15:guide id="5" orient="horz" pos="1071" userDrawn="1">
          <p15:clr>
            <a:srgbClr val="A4A3A4"/>
          </p15:clr>
        </p15:guide>
        <p15:guide id="6" orient="horz" pos="4042" userDrawn="1">
          <p15:clr>
            <a:srgbClr val="A4A3A4"/>
          </p15:clr>
        </p15:guide>
        <p15:guide id="7" pos="6221" userDrawn="1">
          <p15:clr>
            <a:srgbClr val="A4A3A4"/>
          </p15:clr>
        </p15:guide>
        <p15:guide id="8" pos="4679" userDrawn="1">
          <p15:clr>
            <a:srgbClr val="A4A3A4"/>
          </p15:clr>
        </p15:guide>
        <p15:guide id="9" pos="257" userDrawn="1">
          <p15:clr>
            <a:srgbClr val="A4A3A4"/>
          </p15:clr>
        </p15:guide>
        <p15:guide id="10" pos="1391" userDrawn="1">
          <p15:clr>
            <a:srgbClr val="A4A3A4"/>
          </p15:clr>
        </p15:guide>
        <p15:guide id="11" pos="547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irrincione, Carmela Carmen (IT - Roma)" initials="CCC(-R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BC25"/>
    <a:srgbClr val="D9D9D9"/>
    <a:srgbClr val="BFBFBF"/>
    <a:srgbClr val="046A38"/>
    <a:srgbClr val="F2F2F2"/>
    <a:srgbClr val="C2FF3E"/>
    <a:srgbClr val="000000"/>
    <a:srgbClr val="44546A"/>
    <a:srgbClr val="575757"/>
    <a:srgbClr val="A4A3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3979" autoAdjust="0"/>
  </p:normalViewPr>
  <p:slideViewPr>
    <p:cSldViewPr snapToGrid="0" showGuides="1">
      <p:cViewPr varScale="1">
        <p:scale>
          <a:sx n="124" d="100"/>
          <a:sy n="124" d="100"/>
        </p:scale>
        <p:origin x="-90" y="-306"/>
      </p:cViewPr>
      <p:guideLst>
        <p:guide orient="horz" pos="3521"/>
        <p:guide orient="horz" pos="1820"/>
        <p:guide orient="horz" pos="2682"/>
        <p:guide orient="horz" pos="1071"/>
        <p:guide orient="horz" pos="4042"/>
        <p:guide pos="415"/>
        <p:guide pos="6221"/>
        <p:guide pos="4679"/>
        <p:guide pos="257"/>
        <p:guide pos="1391"/>
        <p:guide pos="5473"/>
      </p:guideLst>
    </p:cSldViewPr>
  </p:slideViewPr>
  <p:outlineViewPr>
    <p:cViewPr>
      <p:scale>
        <a:sx n="33" d="100"/>
        <a:sy n="33" d="100"/>
      </p:scale>
      <p:origin x="0" y="-591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46" d="100"/>
          <a:sy n="46" d="100"/>
        </p:scale>
        <p:origin x="2736" y="3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l" defTabSz="1219170" eaLnBrk="1" fontAlgn="auto" hangingPunct="1">
              <a:spcBef>
                <a:spcPts val="0"/>
              </a:spcBef>
              <a:spcAft>
                <a:spcPts val="0"/>
              </a:spcAft>
              <a:defRPr sz="11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r" defTabSz="1219170" eaLnBrk="1" fontAlgn="auto" hangingPunct="1">
              <a:spcBef>
                <a:spcPts val="0"/>
              </a:spcBef>
              <a:spcAft>
                <a:spcPts val="0"/>
              </a:spcAft>
              <a:defRPr sz="11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D5855C5-B762-4586-9B90-0957E54AC59A}" type="datetimeFigureOut">
              <a:rPr lang="en-US"/>
              <a:pPr>
                <a:defRPr/>
              </a:pPr>
              <a:t>12/15/2020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5300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l" defTabSz="1219170" eaLnBrk="1" fontAlgn="auto" hangingPunct="1">
              <a:spcBef>
                <a:spcPts val="0"/>
              </a:spcBef>
              <a:spcAft>
                <a:spcPts val="0"/>
              </a:spcAft>
              <a:defRPr sz="11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1338"/>
            <a:ext cx="2946400" cy="495300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r" defTabSz="1219170" eaLnBrk="1" fontAlgn="auto" hangingPunct="1">
              <a:spcBef>
                <a:spcPts val="0"/>
              </a:spcBef>
              <a:spcAft>
                <a:spcPts val="0"/>
              </a:spcAft>
              <a:defRPr sz="11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7BE5E80-F01A-4405-9DA8-030860BE6F82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4868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l" defTabSz="121917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r" defTabSz="121917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50476C4-6C69-44FF-8209-8E619538EDF2}" type="datetimeFigureOut">
              <a:rPr lang="en-US"/>
              <a:pPr>
                <a:defRPr/>
              </a:pPr>
              <a:t>12/15/2020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478" tIns="49238" rIns="98478" bIns="49238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8478" tIns="49238" rIns="98478" bIns="49238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530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l" defTabSz="121917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31338"/>
            <a:ext cx="2946400" cy="49530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r" defTabSz="121917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3A0C89D-E275-405C-9293-A3390961FD20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06602" y="86627"/>
            <a:ext cx="385973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ctr">
              <a:spcBef>
                <a:spcPts val="600"/>
              </a:spcBef>
              <a:buSzPct val="100000"/>
              <a:buFont typeface="Arial"/>
              <a:buNone/>
            </a:pPr>
            <a:r>
              <a:rPr lang="it-IT" sz="1600" b="1" dirty="0" smtClean="0">
                <a:solidFill>
                  <a:srgbClr val="C00000"/>
                </a:solidFill>
              </a:rPr>
              <a:t>Bozza per condivisione</a:t>
            </a:r>
            <a:endParaRPr lang="en-US" sz="16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9104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12176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608013" algn="l" defTabSz="12176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217613" algn="l" defTabSz="12176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827213" algn="l" defTabSz="12176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436813" algn="l" defTabSz="12176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58788" y="720725"/>
            <a:ext cx="6397625" cy="3598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it-IT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217613" fontAlgn="base">
              <a:spcBef>
                <a:spcPct val="0"/>
              </a:spcBef>
              <a:spcAft>
                <a:spcPct val="0"/>
              </a:spcAft>
            </a:pPr>
            <a:fld id="{AB707594-2AAF-4B05-A602-B941FE08882A}" type="slidenum">
              <a:rPr lang="en-US" altLang="it-IT" smtClean="0">
                <a:solidFill>
                  <a:srgbClr val="000000"/>
                </a:solidFill>
              </a:rPr>
              <a:pPr defTabSz="1217613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39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Criteri di selezione sono generici ed espongono</a:t>
            </a:r>
            <a:r>
              <a:rPr lang="it-IT" baseline="0" dirty="0" smtClean="0"/>
              <a:t> amministrazione a … (chiedi precisamente a Marcello) – &gt; Sol: (riusa coinvolgere legali e fare il brief iniziale)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11E5C-33C4-4666-9026-DD1DF1DECB3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601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4.bin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Black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475199" y="5530389"/>
            <a:ext cx="9408539" cy="408073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sz="1800" b="1" baseline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it-IT" noProof="0" dirty="0" smtClean="0"/>
              <a:t>Piano Rafforzamento Amministrativo della Regione Siciliana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475200" y="5845180"/>
            <a:ext cx="5592011" cy="50564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75200" y="6362699"/>
            <a:ext cx="5594349" cy="298451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sz="1050" i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smtClean="0"/>
              <a:t>Catania, 18 </a:t>
            </a:r>
            <a:r>
              <a:rPr lang="en-US" noProof="0" dirty="0" err="1" smtClean="0"/>
              <a:t>Giugno</a:t>
            </a:r>
            <a:r>
              <a:rPr lang="en-US" noProof="0" dirty="0" smtClean="0"/>
              <a:t> 2019</a:t>
            </a:r>
            <a:endParaRPr lang="en-US" noProof="0" dirty="0"/>
          </a:p>
        </p:txBody>
      </p:sp>
      <p:pic>
        <p:nvPicPr>
          <p:cNvPr id="17" name="Picture 4">
            <a:extLst>
              <a:ext uri="{FF2B5EF4-FFF2-40B4-BE49-F238E27FC236}">
                <a16:creationId xmlns:a16="http://schemas.microsoft.com/office/drawing/2014/main" xmlns="" id="{7EDBF0C7-2344-40EF-AA3B-A5961E9AE3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72536" y="551522"/>
            <a:ext cx="1030987" cy="718952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</p:pic>
      <p:pic>
        <p:nvPicPr>
          <p:cNvPr id="18" name="Picture 15" descr="E:\loghi\definitivo\Presentazione Standard\sfondo slide copertina.jpg">
            <a:extLst>
              <a:ext uri="{FF2B5EF4-FFF2-40B4-BE49-F238E27FC236}">
                <a16:creationId xmlns:a16="http://schemas.microsoft.com/office/drawing/2014/main" xmlns="" id="{CF72BBD9-1E48-4276-8AA6-6A1B3980A1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0373" y="441011"/>
            <a:ext cx="1122503" cy="750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CasellaDiTesto 1">
            <a:extLst>
              <a:ext uri="{FF2B5EF4-FFF2-40B4-BE49-F238E27FC236}">
                <a16:creationId xmlns:a16="http://schemas.microsoft.com/office/drawing/2014/main" xmlns="" id="{D5696E79-F814-4BEF-A57E-52B0E9BE9EC6}"/>
              </a:ext>
            </a:extLst>
          </p:cNvPr>
          <p:cNvSpPr txBox="1"/>
          <p:nvPr userDrawn="1"/>
        </p:nvSpPr>
        <p:spPr>
          <a:xfrm>
            <a:off x="9331624" y="1125251"/>
            <a:ext cx="1000853" cy="201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i="1" dirty="0">
                <a:solidFill>
                  <a:schemeClr val="accent1">
                    <a:lumMod val="75000"/>
                  </a:schemeClr>
                </a:solidFill>
              </a:rPr>
              <a:t>Repubblica Italiana</a:t>
            </a:r>
          </a:p>
        </p:txBody>
      </p:sp>
      <p:pic>
        <p:nvPicPr>
          <p:cNvPr id="20" name="Immagine 13">
            <a:extLst>
              <a:ext uri="{FF2B5EF4-FFF2-40B4-BE49-F238E27FC236}">
                <a16:creationId xmlns:a16="http://schemas.microsoft.com/office/drawing/2014/main" xmlns="" id="{DF95DDB0-E4D9-4000-9B49-E6FF9A392B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"/>
          <a:stretch/>
        </p:blipFill>
        <p:spPr>
          <a:xfrm>
            <a:off x="8284790" y="537667"/>
            <a:ext cx="607013" cy="642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" name="CasellaDiTesto 14">
            <a:extLst>
              <a:ext uri="{FF2B5EF4-FFF2-40B4-BE49-F238E27FC236}">
                <a16:creationId xmlns:a16="http://schemas.microsoft.com/office/drawing/2014/main" xmlns="" id="{EDE54ECB-C1F9-46D4-BB88-96E80912E93E}"/>
              </a:ext>
            </a:extLst>
          </p:cNvPr>
          <p:cNvSpPr txBox="1"/>
          <p:nvPr userDrawn="1"/>
        </p:nvSpPr>
        <p:spPr>
          <a:xfrm>
            <a:off x="8123927" y="1135511"/>
            <a:ext cx="898876" cy="201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i="1" dirty="0">
                <a:solidFill>
                  <a:schemeClr val="accent1">
                    <a:lumMod val="75000"/>
                  </a:schemeClr>
                </a:solidFill>
              </a:rPr>
              <a:t>Regione Siciliana</a:t>
            </a:r>
          </a:p>
        </p:txBody>
      </p:sp>
    </p:spTree>
    <p:extLst>
      <p:ext uri="{BB962C8B-B14F-4D97-AF65-F5344CB8AC3E}">
        <p14:creationId xmlns:p14="http://schemas.microsoft.com/office/powerpoint/2010/main" val="39054598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eloitte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7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6451255"/>
              </p:ext>
            </p:extLst>
          </p:nvPr>
        </p:nvGraphicFramePr>
        <p:xfrm>
          <a:off x="1588" y="1588"/>
          <a:ext cx="317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036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317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 userDrawn="1"/>
        </p:nvSpPr>
        <p:spPr>
          <a:xfrm>
            <a:off x="11410950" y="6477000"/>
            <a:ext cx="307975" cy="1000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1F32B293-2199-4AB0-BC4A-11A2162626B2}" type="slidenum">
              <a:rPr lang="en-US" sz="650"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650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69901" y="1705668"/>
            <a:ext cx="10418233" cy="1592403"/>
          </a:xfrm>
        </p:spPr>
        <p:txBody>
          <a:bodyPr anchor="b"/>
          <a:lstStyle>
            <a:lvl1pPr>
              <a:lnSpc>
                <a:spcPct val="95000"/>
              </a:lnSpc>
              <a:defRPr sz="3850" b="1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900" y="3429000"/>
            <a:ext cx="10541000" cy="1566532"/>
          </a:xfr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529292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statement dark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1414125" y="6477000"/>
            <a:ext cx="307975" cy="1000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5A9DB999-A920-4674-B3B3-9409E0FB12F0}" type="slidenum">
              <a:rPr lang="en-US" sz="650">
                <a:solidFill>
                  <a:schemeClr val="bg1"/>
                </a:solidFill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6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80484" y="1590675"/>
            <a:ext cx="9029604" cy="47085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4800"/>
              </a:spcBef>
              <a:defRPr sz="2800">
                <a:solidFill>
                  <a:schemeClr val="bg1"/>
                </a:solidFill>
              </a:defRPr>
            </a:lvl1pPr>
            <a:lvl2pPr marL="609585" indent="-609585">
              <a:defRPr sz="4000">
                <a:solidFill>
                  <a:schemeClr val="bg2"/>
                </a:solidFill>
              </a:defRPr>
            </a:lvl2pPr>
            <a:lvl3pPr>
              <a:defRPr sz="4000">
                <a:solidFill>
                  <a:schemeClr val="bg2"/>
                </a:solidFill>
              </a:defRPr>
            </a:lvl3pPr>
            <a:lvl4pPr>
              <a:defRPr sz="4000">
                <a:solidFill>
                  <a:schemeClr val="bg2"/>
                </a:solidFill>
              </a:defRPr>
            </a:lvl4pPr>
            <a:lvl5pPr>
              <a:defRPr sz="4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9390962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statement dark blue">
    <p:bg>
      <p:bgPr>
        <a:solidFill>
          <a:srgbClr val="0121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11414125" y="6477000"/>
            <a:ext cx="307975" cy="1000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0E496575-B56D-4581-9BEB-F3AAFECF3162}" type="slidenum">
              <a:rPr lang="en-US" sz="650">
                <a:solidFill>
                  <a:schemeClr val="bg1"/>
                </a:solidFill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6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80484" y="1590675"/>
            <a:ext cx="9029604" cy="47085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4800"/>
              </a:spcBef>
              <a:defRPr sz="2800">
                <a:solidFill>
                  <a:schemeClr val="bg1"/>
                </a:solidFill>
              </a:defRPr>
            </a:lvl1pPr>
            <a:lvl2pPr marL="609585" indent="-609585">
              <a:defRPr sz="4000">
                <a:solidFill>
                  <a:schemeClr val="bg2"/>
                </a:solidFill>
              </a:defRPr>
            </a:lvl2pPr>
            <a:lvl3pPr>
              <a:defRPr sz="4000">
                <a:solidFill>
                  <a:schemeClr val="bg2"/>
                </a:solidFill>
              </a:defRPr>
            </a:lvl3pPr>
            <a:lvl4pPr>
              <a:defRPr sz="4000">
                <a:solidFill>
                  <a:schemeClr val="bg2"/>
                </a:solidFill>
              </a:defRPr>
            </a:lvl4pPr>
            <a:lvl5pPr>
              <a:defRPr sz="4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851962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statement teal">
    <p:bg>
      <p:bgPr>
        <a:solidFill>
          <a:srgbClr val="0097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11414125" y="6477000"/>
            <a:ext cx="307975" cy="1000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8B6F43BA-6491-4BB3-AEB3-3D46063B0131}" type="slidenum">
              <a:rPr lang="en-US" sz="650">
                <a:solidFill>
                  <a:schemeClr val="bg1"/>
                </a:solidFill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6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80484" y="1590675"/>
            <a:ext cx="9029604" cy="47085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4800"/>
              </a:spcBef>
              <a:defRPr sz="2800">
                <a:solidFill>
                  <a:schemeClr val="bg1"/>
                </a:solidFill>
              </a:defRPr>
            </a:lvl1pPr>
            <a:lvl2pPr marL="609585" indent="-609585">
              <a:defRPr sz="4000">
                <a:solidFill>
                  <a:schemeClr val="bg2"/>
                </a:solidFill>
              </a:defRPr>
            </a:lvl2pPr>
            <a:lvl3pPr>
              <a:defRPr sz="4000">
                <a:solidFill>
                  <a:schemeClr val="bg2"/>
                </a:solidFill>
              </a:defRPr>
            </a:lvl3pPr>
            <a:lvl4pPr>
              <a:defRPr sz="4000">
                <a:solidFill>
                  <a:schemeClr val="bg2"/>
                </a:solidFill>
              </a:defRPr>
            </a:lvl4pPr>
            <a:lvl5pPr>
              <a:defRPr sz="4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7250250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statement 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11414125" y="6477000"/>
            <a:ext cx="307975" cy="1000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2B953AAC-095C-4CCF-B2C0-D9AC0E1355CC}" type="slidenum">
              <a:rPr lang="en-US" sz="650">
                <a:solidFill>
                  <a:schemeClr val="bg1"/>
                </a:solidFill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6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80484" y="1590675"/>
            <a:ext cx="9029604" cy="47085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4800"/>
              </a:spcBef>
              <a:defRPr sz="2800">
                <a:solidFill>
                  <a:schemeClr val="bg1"/>
                </a:solidFill>
              </a:defRPr>
            </a:lvl1pPr>
            <a:lvl2pPr marL="609585" indent="-609585">
              <a:defRPr sz="4000">
                <a:solidFill>
                  <a:schemeClr val="bg2"/>
                </a:solidFill>
              </a:defRPr>
            </a:lvl2pPr>
            <a:lvl3pPr>
              <a:defRPr sz="4000">
                <a:solidFill>
                  <a:schemeClr val="bg2"/>
                </a:solidFill>
              </a:defRPr>
            </a:lvl3pPr>
            <a:lvl4pPr>
              <a:defRPr sz="4000">
                <a:solidFill>
                  <a:schemeClr val="bg2"/>
                </a:solidFill>
              </a:defRPr>
            </a:lvl4pPr>
            <a:lvl5pPr>
              <a:defRPr sz="4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8277528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statem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80467363"/>
              </p:ext>
            </p:extLst>
          </p:nvPr>
        </p:nvGraphicFramePr>
        <p:xfrm>
          <a:off x="1588" y="1588"/>
          <a:ext cx="317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060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317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 userDrawn="1"/>
        </p:nvSpPr>
        <p:spPr>
          <a:xfrm>
            <a:off x="11410950" y="6477000"/>
            <a:ext cx="307975" cy="1000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56F53A2D-95D3-435B-B291-15CDC4A24CC7}" type="slidenum">
              <a:rPr lang="en-US" sz="650"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650" dirty="0">
              <a:latin typeface="+mn-lt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69900" y="1590675"/>
            <a:ext cx="9029604" cy="47085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4800"/>
              </a:spcBef>
              <a:defRPr sz="2800">
                <a:solidFill>
                  <a:schemeClr val="tx1"/>
                </a:solidFill>
              </a:defRPr>
            </a:lvl1pPr>
            <a:lvl2pPr marL="609585" indent="-609585">
              <a:defRPr sz="4000">
                <a:solidFill>
                  <a:schemeClr val="bg2"/>
                </a:solidFill>
              </a:defRPr>
            </a:lvl2pPr>
            <a:lvl3pPr>
              <a:defRPr sz="4000">
                <a:solidFill>
                  <a:schemeClr val="bg2"/>
                </a:solidFill>
              </a:defRPr>
            </a:lvl3pPr>
            <a:lvl4pPr>
              <a:defRPr sz="4000">
                <a:solidFill>
                  <a:schemeClr val="bg2"/>
                </a:solidFill>
              </a:defRPr>
            </a:lvl4pPr>
            <a:lvl5pPr>
              <a:defRPr sz="4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53691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3609370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145" name="think-cell Slide" r:id="rId4" imgW="395" imgH="396" progId="TCLayout.ActiveDocument.1">
                  <p:embed/>
                </p:oleObj>
              </mc:Choice>
              <mc:Fallback>
                <p:oleObj name="think-cell Slide" r:id="rId4" imgW="395" imgH="39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69900" y="1665291"/>
            <a:ext cx="9348787" cy="4633910"/>
          </a:xfrm>
          <a:prstGeom prst="rect">
            <a:avLst/>
          </a:prstGeom>
        </p:spPr>
        <p:txBody>
          <a:bodyPr/>
          <a:lstStyle>
            <a:lvl1pPr>
              <a:tabLst>
                <a:tab pos="8972326" algn="r"/>
              </a:tabLst>
              <a:defRPr/>
            </a:lvl1pPr>
            <a:lvl2pPr>
              <a:tabLst>
                <a:tab pos="8972326" algn="r"/>
              </a:tabLst>
              <a:defRPr/>
            </a:lvl2pPr>
            <a:lvl3pPr>
              <a:tabLst>
                <a:tab pos="8972326" algn="r"/>
              </a:tabLst>
              <a:defRPr/>
            </a:lvl3pPr>
            <a:lvl4pPr>
              <a:tabLst>
                <a:tab pos="8972326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  <a:lvl6pPr>
              <a:tabLst>
                <a:tab pos="8972326" algn="r"/>
              </a:tabLst>
              <a:defRPr/>
            </a:lvl6pPr>
            <a:lvl7pPr>
              <a:tabLst>
                <a:tab pos="8972326" algn="r"/>
              </a:tabLst>
              <a:defRPr/>
            </a:lvl7pPr>
            <a:lvl8pPr>
              <a:tabLst>
                <a:tab pos="8972326" algn="r"/>
              </a:tabLst>
              <a:defRPr/>
            </a:lvl8pPr>
            <a:lvl9pPr>
              <a:tabLst>
                <a:tab pos="8972326" algn="r"/>
              </a:tabLst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4153658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604867" y="1700213"/>
            <a:ext cx="6117233" cy="4598988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469900" y="1665290"/>
            <a:ext cx="4333663" cy="4633911"/>
          </a:xfrm>
          <a:prstGeom prst="rect">
            <a:avLst/>
          </a:prstGeom>
        </p:spPr>
        <p:txBody>
          <a:bodyPr/>
          <a:lstStyle>
            <a:lvl1pPr>
              <a:tabLst>
                <a:tab pos="6705432" algn="r"/>
              </a:tabLst>
              <a:defRPr/>
            </a:lvl1pPr>
            <a:lvl2pPr>
              <a:tabLst>
                <a:tab pos="6705432" algn="r"/>
              </a:tabLst>
              <a:defRPr/>
            </a:lvl2pPr>
            <a:lvl3pPr>
              <a:tabLst>
                <a:tab pos="6705432" algn="r"/>
              </a:tabLst>
              <a:defRPr/>
            </a:lvl3pPr>
            <a:lvl4pPr>
              <a:tabLst>
                <a:tab pos="6705432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70566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8"/>
          <p:cNvSpPr>
            <a:spLocks noGrp="1"/>
          </p:cNvSpPr>
          <p:nvPr>
            <p:ph idx="1"/>
          </p:nvPr>
        </p:nvSpPr>
        <p:spPr>
          <a:xfrm>
            <a:off x="469900" y="1665290"/>
            <a:ext cx="11252200" cy="463391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3788438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8" name="Text Placeholder 18"/>
          <p:cNvSpPr>
            <a:spLocks noGrp="1"/>
          </p:cNvSpPr>
          <p:nvPr>
            <p:ph idx="1"/>
          </p:nvPr>
        </p:nvSpPr>
        <p:spPr>
          <a:xfrm>
            <a:off x="469900" y="1665818"/>
            <a:ext cx="11252200" cy="463338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054891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 noChangeAspect="1"/>
          </p:cNvGrpSpPr>
          <p:nvPr userDrawn="1"/>
        </p:nvGrpSpPr>
        <p:grpSpPr>
          <a:xfrm>
            <a:off x="475325" y="457200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475325" y="5530390"/>
            <a:ext cx="5594349" cy="324000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sz="1800" b="1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475327" y="5845180"/>
            <a:ext cx="5594348" cy="50564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75325" y="6362699"/>
            <a:ext cx="5594349" cy="298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105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393716" y="727595"/>
            <a:ext cx="5400000" cy="540000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06959862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1 column -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8"/>
          <p:cNvSpPr>
            <a:spLocks noGrp="1"/>
          </p:cNvSpPr>
          <p:nvPr>
            <p:ph idx="1"/>
          </p:nvPr>
        </p:nvSpPr>
        <p:spPr>
          <a:xfrm>
            <a:off x="469900" y="1676402"/>
            <a:ext cx="11252200" cy="4622799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81471379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468000" y="2036656"/>
            <a:ext cx="11252200" cy="3946134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68000" y="1684868"/>
            <a:ext cx="11252200" cy="3571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468000" y="5982790"/>
            <a:ext cx="11252201" cy="316411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0454430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468000" y="2051999"/>
            <a:ext cx="3600000" cy="3930791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68000" y="1665289"/>
            <a:ext cx="3600000" cy="39211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Chart Placeholder 3"/>
          <p:cNvSpPr>
            <a:spLocks noGrp="1"/>
          </p:cNvSpPr>
          <p:nvPr>
            <p:ph type="chart" sz="quarter" idx="19"/>
          </p:nvPr>
        </p:nvSpPr>
        <p:spPr>
          <a:xfrm>
            <a:off x="4296000" y="2051998"/>
            <a:ext cx="3600000" cy="3930791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4296003" y="1665288"/>
            <a:ext cx="3600000" cy="39211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Chart Placeholder 3"/>
          <p:cNvSpPr>
            <a:spLocks noGrp="1"/>
          </p:cNvSpPr>
          <p:nvPr>
            <p:ph type="chart" sz="quarter" idx="21"/>
          </p:nvPr>
        </p:nvSpPr>
        <p:spPr>
          <a:xfrm>
            <a:off x="8086960" y="2051999"/>
            <a:ext cx="3600000" cy="3930791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8086959" y="1659145"/>
            <a:ext cx="3600000" cy="398256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468000" y="5982790"/>
            <a:ext cx="11252201" cy="316411"/>
          </a:xfrm>
        </p:spPr>
        <p:txBody>
          <a:bodyPr>
            <a:norm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0581567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of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3"/>
          <p:cNvSpPr>
            <a:spLocks noGrp="1"/>
          </p:cNvSpPr>
          <p:nvPr>
            <p:ph sz="quarter" idx="10"/>
          </p:nvPr>
        </p:nvSpPr>
        <p:spPr>
          <a:xfrm>
            <a:off x="468000" y="1665288"/>
            <a:ext cx="5328000" cy="4622507"/>
          </a:xfrm>
          <a:prstGeom prst="rect">
            <a:avLst/>
          </a:prstGeom>
        </p:spPr>
        <p:txBody>
          <a:bodyPr/>
          <a:lstStyle>
            <a:lvl1pPr>
              <a:tabLst>
                <a:tab pos="6705432" algn="r"/>
              </a:tabLst>
              <a:defRPr/>
            </a:lvl1pPr>
            <a:lvl2pPr>
              <a:tabLst>
                <a:tab pos="6705432" algn="r"/>
              </a:tabLst>
              <a:defRPr/>
            </a:lvl2pPr>
            <a:lvl3pPr>
              <a:tabLst>
                <a:tab pos="6705432" algn="r"/>
              </a:tabLst>
              <a:defRPr/>
            </a:lvl3pPr>
            <a:lvl4pPr>
              <a:tabLst>
                <a:tab pos="6705432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20"/>
          </p:nvPr>
        </p:nvSpPr>
        <p:spPr>
          <a:xfrm>
            <a:off x="6394100" y="1656000"/>
            <a:ext cx="5328000" cy="4631795"/>
          </a:xfrm>
          <a:prstGeom prst="rect">
            <a:avLst/>
          </a:prstGeom>
        </p:spPr>
        <p:txBody>
          <a:bodyPr/>
          <a:lstStyle>
            <a:lvl1pPr>
              <a:tabLst>
                <a:tab pos="6705432" algn="r"/>
              </a:tabLst>
              <a:defRPr/>
            </a:lvl1pPr>
            <a:lvl2pPr>
              <a:tabLst>
                <a:tab pos="6705432" algn="r"/>
              </a:tabLst>
              <a:defRPr/>
            </a:lvl2pPr>
            <a:lvl3pPr>
              <a:tabLst>
                <a:tab pos="6705432" algn="r"/>
              </a:tabLst>
              <a:defRPr/>
            </a:lvl3pPr>
            <a:lvl4pPr>
              <a:tabLst>
                <a:tab pos="6705432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9405179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-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quarter" idx="10"/>
          </p:nvPr>
        </p:nvSpPr>
        <p:spPr>
          <a:xfrm>
            <a:off x="469900" y="1665288"/>
            <a:ext cx="5328000" cy="4633912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6705432" algn="r"/>
              </a:tabLst>
              <a:defRPr sz="1600"/>
            </a:lvl1pPr>
            <a:lvl2pPr>
              <a:tabLst>
                <a:tab pos="6705432" algn="r"/>
              </a:tabLst>
              <a:defRPr sz="1600"/>
            </a:lvl2pPr>
            <a:lvl3pPr>
              <a:tabLst>
                <a:tab pos="6705432" algn="r"/>
              </a:tabLst>
              <a:defRPr sz="1600"/>
            </a:lvl3pPr>
            <a:lvl4pPr>
              <a:tabLst>
                <a:tab pos="6705432" algn="r"/>
              </a:tabLst>
              <a:defRPr sz="1600"/>
            </a:lvl4pPr>
            <a:lvl5pPr>
              <a:tabLst>
                <a:tab pos="6705432" algn="r"/>
              </a:tabLst>
              <a:defRPr sz="1000" baseline="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20"/>
          </p:nvPr>
        </p:nvSpPr>
        <p:spPr>
          <a:xfrm>
            <a:off x="6394100" y="1665288"/>
            <a:ext cx="5328000" cy="4633912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6705432" algn="r"/>
              </a:tabLst>
              <a:defRPr sz="1600"/>
            </a:lvl1pPr>
            <a:lvl2pPr>
              <a:tabLst>
                <a:tab pos="6705432" algn="r"/>
              </a:tabLst>
              <a:defRPr sz="1600"/>
            </a:lvl2pPr>
            <a:lvl3pPr>
              <a:tabLst>
                <a:tab pos="6705432" algn="r"/>
              </a:tabLst>
              <a:defRPr sz="1600"/>
            </a:lvl3pPr>
            <a:lvl4pPr>
              <a:tabLst>
                <a:tab pos="6705432" algn="r"/>
              </a:tabLst>
              <a:defRPr sz="1600"/>
            </a:lvl4pPr>
            <a:lvl5pPr>
              <a:tabLst>
                <a:tab pos="6705432" algn="r"/>
              </a:tabLst>
              <a:defRPr sz="1000" baseline="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38885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3"/>
          <p:cNvSpPr>
            <a:spLocks noGrp="1"/>
          </p:cNvSpPr>
          <p:nvPr>
            <p:ph sz="quarter" idx="10"/>
          </p:nvPr>
        </p:nvSpPr>
        <p:spPr>
          <a:xfrm>
            <a:off x="469900" y="1665288"/>
            <a:ext cx="5480400" cy="4317502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6705432" algn="r"/>
              </a:tabLst>
              <a:defRPr/>
            </a:lvl1pPr>
            <a:lvl2pPr>
              <a:tabLst>
                <a:tab pos="6705432" algn="r"/>
              </a:tabLst>
              <a:defRPr/>
            </a:lvl2pPr>
            <a:lvl3pPr>
              <a:tabLst>
                <a:tab pos="6705432" algn="r"/>
              </a:tabLst>
              <a:defRPr/>
            </a:lvl3pPr>
            <a:lvl4pPr>
              <a:tabLst>
                <a:tab pos="6705432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21"/>
          </p:nvPr>
        </p:nvSpPr>
        <p:spPr>
          <a:xfrm>
            <a:off x="6239584" y="2125013"/>
            <a:ext cx="5482516" cy="3857777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6239584" y="1655763"/>
            <a:ext cx="5482516" cy="420687"/>
          </a:xfrm>
        </p:spPr>
        <p:txBody>
          <a:bodyPr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468000" y="5982790"/>
            <a:ext cx="11252201" cy="316411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2109203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21"/>
          </p:nvPr>
        </p:nvSpPr>
        <p:spPr>
          <a:xfrm>
            <a:off x="6239584" y="2125013"/>
            <a:ext cx="5482516" cy="3857777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6239585" y="1654028"/>
            <a:ext cx="5482516" cy="420687"/>
          </a:xfrm>
        </p:spPr>
        <p:txBody>
          <a:bodyPr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Chart Placeholder 2"/>
          <p:cNvSpPr>
            <a:spLocks noGrp="1"/>
          </p:cNvSpPr>
          <p:nvPr>
            <p:ph type="chart" sz="quarter" idx="24"/>
          </p:nvPr>
        </p:nvSpPr>
        <p:spPr>
          <a:xfrm>
            <a:off x="469900" y="2125013"/>
            <a:ext cx="5482517" cy="3857777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25"/>
          </p:nvPr>
        </p:nvSpPr>
        <p:spPr>
          <a:xfrm>
            <a:off x="469898" y="1665288"/>
            <a:ext cx="5482517" cy="409427"/>
          </a:xfrm>
        </p:spPr>
        <p:txBody>
          <a:bodyPr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468000" y="5982790"/>
            <a:ext cx="11252201" cy="316411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9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5546697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469900" y="1665289"/>
            <a:ext cx="4431857" cy="4633913"/>
          </a:xfrm>
          <a:prstGeom prst="rect">
            <a:avLst/>
          </a:prstGeom>
        </p:spPr>
        <p:txBody>
          <a:bodyPr/>
          <a:lstStyle>
            <a:lvl1pPr>
              <a:tabLst>
                <a:tab pos="6705432" algn="r"/>
              </a:tabLst>
              <a:defRPr/>
            </a:lvl1pPr>
            <a:lvl2pPr>
              <a:tabLst>
                <a:tab pos="6705432" algn="r"/>
              </a:tabLst>
              <a:defRPr/>
            </a:lvl2pPr>
            <a:lvl3pPr>
              <a:tabLst>
                <a:tab pos="6705432" algn="r"/>
              </a:tabLst>
              <a:defRPr/>
            </a:lvl3pPr>
            <a:lvl4pPr>
              <a:tabLst>
                <a:tab pos="6705432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5482100" y="1700213"/>
            <a:ext cx="6240000" cy="4598989"/>
          </a:xfrm>
          <a:prstGeom prst="rect">
            <a:avLst/>
          </a:prstGeom>
        </p:spPr>
        <p:txBody>
          <a:bodyPr/>
          <a:lstStyle>
            <a:lvl1pPr>
              <a:tabLst>
                <a:tab pos="6705432" algn="r"/>
              </a:tabLst>
              <a:defRPr/>
            </a:lvl1pPr>
            <a:lvl2pPr>
              <a:tabLst>
                <a:tab pos="6705432" algn="r"/>
              </a:tabLst>
              <a:defRPr/>
            </a:lvl2pPr>
            <a:lvl3pPr>
              <a:tabLst>
                <a:tab pos="6705432" algn="r"/>
              </a:tabLst>
              <a:defRPr/>
            </a:lvl3pPr>
            <a:lvl4pPr>
              <a:tabLst>
                <a:tab pos="6705432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9736221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with quo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7455116" y="1626099"/>
            <a:ext cx="4266983" cy="4673101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6705432" algn="r"/>
              </a:tabLst>
              <a:defRPr sz="2400">
                <a:solidFill>
                  <a:schemeClr val="accent3"/>
                </a:solidFill>
              </a:defRPr>
            </a:lvl1pPr>
            <a:lvl2pPr>
              <a:tabLst>
                <a:tab pos="6705432" algn="r"/>
              </a:tabLst>
              <a:defRPr/>
            </a:lvl2pPr>
            <a:lvl3pPr>
              <a:tabLst>
                <a:tab pos="6705432" algn="r"/>
              </a:tabLst>
              <a:defRPr/>
            </a:lvl3pPr>
            <a:lvl4pPr>
              <a:tabLst>
                <a:tab pos="6705432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6"/>
          </p:nvPr>
        </p:nvSpPr>
        <p:spPr>
          <a:xfrm>
            <a:off x="469900" y="1665288"/>
            <a:ext cx="6660866" cy="4633913"/>
          </a:xfrm>
          <a:prstGeom prst="rect">
            <a:avLst/>
          </a:prstGeom>
        </p:spPr>
        <p:txBody>
          <a:bodyPr>
            <a:noAutofit/>
          </a:bodyPr>
          <a:lstStyle>
            <a:lvl1pPr>
              <a:tabLst>
                <a:tab pos="6705432" algn="r"/>
              </a:tabLst>
              <a:defRPr/>
            </a:lvl1pPr>
            <a:lvl2pPr>
              <a:tabLst>
                <a:tab pos="6705432" algn="r"/>
              </a:tabLst>
              <a:defRPr/>
            </a:lvl2pPr>
            <a:lvl3pPr>
              <a:tabLst>
                <a:tab pos="6705432" algn="r"/>
              </a:tabLst>
              <a:defRPr/>
            </a:lvl3pPr>
            <a:lvl4pPr>
              <a:tabLst>
                <a:tab pos="6705432" algn="r"/>
              </a:tabLst>
              <a:defRPr/>
            </a:lvl4pPr>
            <a:lvl5pPr>
              <a:tabLst>
                <a:tab pos="6705432" algn="r"/>
              </a:tabLst>
              <a:defRPr baseline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25017466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88742" y="1700213"/>
            <a:ext cx="2664000" cy="12600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341040" y="1700212"/>
            <a:ext cx="2664000" cy="12600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193338" y="1700212"/>
            <a:ext cx="2664000" cy="12600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9045636" y="1700212"/>
            <a:ext cx="2664000" cy="12600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82363" y="3076573"/>
            <a:ext cx="2640000" cy="3222628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0"/>
              </a:spcAft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235194" indent="-235194"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475188" indent="-235194">
              <a:spcAft>
                <a:spcPts val="0"/>
              </a:spcAft>
              <a:defRPr baseline="0"/>
            </a:lvl5pPr>
            <a:lvl6pPr marL="475188" indent="-235194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0"/>
              </a:spcAft>
              <a:defRPr/>
            </a:lvl7pPr>
            <a:lvl8pPr marL="475188" indent="-235194">
              <a:spcAft>
                <a:spcPts val="0"/>
              </a:spcAft>
              <a:defRPr/>
            </a:lvl8pPr>
            <a:lvl9pPr marL="475188" indent="-235194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6207211" y="3079742"/>
            <a:ext cx="2640000" cy="3222628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0"/>
              </a:spcAft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235194" indent="-235194"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475188" indent="-235194">
              <a:spcAft>
                <a:spcPts val="0"/>
              </a:spcAft>
              <a:defRPr baseline="0"/>
            </a:lvl5pPr>
            <a:lvl6pPr marL="475188" indent="-235194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0"/>
              </a:spcAft>
              <a:defRPr/>
            </a:lvl7pPr>
            <a:lvl8pPr marL="475188" indent="-235194">
              <a:spcAft>
                <a:spcPts val="0"/>
              </a:spcAft>
              <a:defRPr/>
            </a:lvl8pPr>
            <a:lvl9pPr marL="475188" indent="-235194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3344787" y="3076573"/>
            <a:ext cx="2640000" cy="3222628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0"/>
              </a:spcAft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235194" indent="-235194"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475188" indent="-235194">
              <a:spcAft>
                <a:spcPts val="0"/>
              </a:spcAft>
              <a:defRPr baseline="0"/>
            </a:lvl5pPr>
            <a:lvl6pPr marL="475188" indent="-235194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0"/>
              </a:spcAft>
              <a:defRPr/>
            </a:lvl7pPr>
            <a:lvl8pPr marL="475188" indent="-235194">
              <a:spcAft>
                <a:spcPts val="0"/>
              </a:spcAft>
              <a:defRPr/>
            </a:lvl8pPr>
            <a:lvl9pPr marL="475188" indent="-235194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9069636" y="3079742"/>
            <a:ext cx="2640000" cy="3222628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0"/>
              </a:spcAft>
              <a:defRPr/>
            </a:lvl2pPr>
            <a:lvl3pPr marL="0" indent="0">
              <a:spcAft>
                <a:spcPts val="0"/>
              </a:spcAft>
              <a:buNone/>
              <a:defRPr/>
            </a:lvl3pPr>
            <a:lvl4pPr marL="235194" indent="-235194"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475188" indent="-235194">
              <a:spcAft>
                <a:spcPts val="0"/>
              </a:spcAft>
              <a:defRPr baseline="0"/>
            </a:lvl5pPr>
            <a:lvl6pPr marL="475188" indent="-235194">
              <a:spcAft>
                <a:spcPts val="0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0"/>
              </a:spcAft>
              <a:defRPr/>
            </a:lvl7pPr>
            <a:lvl8pPr marL="475188" indent="-235194">
              <a:spcAft>
                <a:spcPts val="0"/>
              </a:spcAft>
              <a:defRPr/>
            </a:lvl8pPr>
            <a:lvl9pPr marL="475188" indent="-235194">
              <a:spcAft>
                <a:spcPts val="0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701009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Circle Black">
    <p:bg bwMode="gray"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 noChangeAspect="1"/>
          </p:cNvGrpSpPr>
          <p:nvPr userDrawn="1"/>
        </p:nvGrpSpPr>
        <p:grpSpPr>
          <a:xfrm>
            <a:off x="469900" y="457761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4210150" y="1530450"/>
            <a:ext cx="3780000" cy="37800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108000" tIns="108000" rIns="108000" bIns="108000" anchor="ctr">
            <a:normAutofit/>
          </a:bodyPr>
          <a:lstStyle>
            <a:lvl1pPr algn="ctr">
              <a:lnSpc>
                <a:spcPts val="3800"/>
              </a:lnSpc>
              <a:defRPr sz="3200" b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475200" y="5845180"/>
            <a:ext cx="5592011" cy="50564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75200" y="6362699"/>
            <a:ext cx="5594349" cy="298451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sz="105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7477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39720335"/>
              </p:ext>
            </p:extLst>
          </p:nvPr>
        </p:nvGraphicFramePr>
        <p:xfrm>
          <a:off x="1588" y="1588"/>
          <a:ext cx="317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084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317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 userDrawn="1"/>
        </p:nvSpPr>
        <p:spPr>
          <a:xfrm>
            <a:off x="11410950" y="6477000"/>
            <a:ext cx="307975" cy="1000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E06D2A89-16F8-4E10-968F-6C5DC5088CA7}" type="slidenum">
              <a:rPr lang="en-US" sz="650"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650" dirty="0">
              <a:latin typeface="+mn-lt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476250" y="1703388"/>
            <a:ext cx="5537200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7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6184900" y="1703388"/>
            <a:ext cx="5537200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7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469900" y="4065588"/>
            <a:ext cx="5537200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7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184900" y="4065588"/>
            <a:ext cx="5537200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7" dirty="0">
              <a:solidFill>
                <a:schemeClr val="bg1"/>
              </a:solidFill>
            </a:endParaRPr>
          </a:p>
        </p:txBody>
      </p:sp>
      <p:sp>
        <p:nvSpPr>
          <p:cNvPr id="8" name="Picture Placeholder 11"/>
          <p:cNvSpPr>
            <a:spLocks noGrp="1"/>
          </p:cNvSpPr>
          <p:nvPr>
            <p:ph type="pic" sz="quarter" idx="25"/>
          </p:nvPr>
        </p:nvSpPr>
        <p:spPr>
          <a:xfrm>
            <a:off x="476780" y="1880213"/>
            <a:ext cx="2116800" cy="1591200"/>
          </a:xfrm>
        </p:spPr>
        <p:txBody>
          <a:bodyPr rtlCol="0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6204097" y="1880212"/>
            <a:ext cx="2116800" cy="1591200"/>
          </a:xfrm>
        </p:spPr>
        <p:txBody>
          <a:bodyPr rtlCol="0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29"/>
          </p:nvPr>
        </p:nvSpPr>
        <p:spPr>
          <a:xfrm>
            <a:off x="481779" y="4256211"/>
            <a:ext cx="2116800" cy="1591200"/>
          </a:xfrm>
        </p:spPr>
        <p:txBody>
          <a:bodyPr rtlCol="0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31"/>
          </p:nvPr>
        </p:nvSpPr>
        <p:spPr>
          <a:xfrm>
            <a:off x="6204097" y="4256211"/>
            <a:ext cx="2116800" cy="1591200"/>
          </a:xfrm>
        </p:spPr>
        <p:txBody>
          <a:bodyPr rtlCol="0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2"/>
          </p:nvPr>
        </p:nvSpPr>
        <p:spPr>
          <a:xfrm>
            <a:off x="2840780" y="1880213"/>
            <a:ext cx="3172800" cy="1944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>
              <a:spcAft>
                <a:spcPts val="0"/>
              </a:spcAft>
              <a:defRPr b="0"/>
            </a:lvl2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3"/>
          </p:nvPr>
        </p:nvSpPr>
        <p:spPr>
          <a:xfrm>
            <a:off x="8550676" y="1880213"/>
            <a:ext cx="3171024" cy="1944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>
              <a:spcAft>
                <a:spcPts val="0"/>
              </a:spcAft>
              <a:defRPr b="0"/>
            </a:lvl2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34"/>
          </p:nvPr>
        </p:nvSpPr>
        <p:spPr>
          <a:xfrm>
            <a:off x="2802551" y="4256213"/>
            <a:ext cx="3172800" cy="1944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>
              <a:spcAft>
                <a:spcPts val="0"/>
              </a:spcAft>
              <a:defRPr b="0"/>
            </a:lvl2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5"/>
          </p:nvPr>
        </p:nvSpPr>
        <p:spPr>
          <a:xfrm>
            <a:off x="8548900" y="4256212"/>
            <a:ext cx="3172800" cy="1944000"/>
          </a:xfrm>
        </p:spPr>
        <p:txBody>
          <a:bodyPr/>
          <a:lstStyle>
            <a:lvl1pPr>
              <a:spcAft>
                <a:spcPts val="0"/>
              </a:spcAft>
              <a:defRPr b="1"/>
            </a:lvl1pPr>
            <a:lvl2pPr>
              <a:spcAft>
                <a:spcPts val="0"/>
              </a:spcAft>
              <a:defRPr b="0"/>
            </a:lvl2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20" name="TextBox 19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5686887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69900" y="1700213"/>
            <a:ext cx="3627438" cy="205283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082784" y="1700213"/>
            <a:ext cx="3639316" cy="2059099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284188" y="1700212"/>
            <a:ext cx="3636962" cy="2057767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Text Placeholder 18"/>
          <p:cNvSpPr>
            <a:spLocks noGrp="1"/>
          </p:cNvSpPr>
          <p:nvPr>
            <p:ph idx="1"/>
          </p:nvPr>
        </p:nvSpPr>
        <p:spPr>
          <a:xfrm>
            <a:off x="469900" y="3832225"/>
            <a:ext cx="3627438" cy="218144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3" name="Text Placeholder 18"/>
          <p:cNvSpPr>
            <a:spLocks noGrp="1"/>
          </p:cNvSpPr>
          <p:nvPr>
            <p:ph idx="16"/>
          </p:nvPr>
        </p:nvSpPr>
        <p:spPr>
          <a:xfrm>
            <a:off x="4278313" y="3832224"/>
            <a:ext cx="3636962" cy="218668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4" name="Text Placeholder 18"/>
          <p:cNvSpPr>
            <a:spLocks noGrp="1"/>
          </p:cNvSpPr>
          <p:nvPr>
            <p:ph idx="17"/>
          </p:nvPr>
        </p:nvSpPr>
        <p:spPr>
          <a:xfrm>
            <a:off x="8082784" y="3832224"/>
            <a:ext cx="3639316" cy="21881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11645985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0901211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alifications 2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64158427"/>
              </p:ext>
            </p:extLst>
          </p:nvPr>
        </p:nvGraphicFramePr>
        <p:xfrm>
          <a:off x="1588" y="1588"/>
          <a:ext cx="317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108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317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 userDrawn="1"/>
        </p:nvSpPr>
        <p:spPr>
          <a:xfrm>
            <a:off x="11410950" y="6477000"/>
            <a:ext cx="307975" cy="1000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C3FE2FB2-5322-4D01-BAD0-BCF47ED62DFC}" type="slidenum">
              <a:rPr lang="en-US" sz="650"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650" dirty="0">
              <a:latin typeface="+mn-lt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469900" y="1704975"/>
            <a:ext cx="5543550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1333"/>
              </a:spcAft>
              <a:defRPr/>
            </a:pPr>
            <a:endParaRPr lang="en-US" sz="1467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6167438" y="1704975"/>
            <a:ext cx="5545137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1333"/>
              </a:spcAft>
              <a:defRPr/>
            </a:pPr>
            <a:endParaRPr lang="en-US" sz="1467" dirty="0">
              <a:solidFill>
                <a:schemeClr val="bg1"/>
              </a:solidFill>
            </a:endParaRP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69899" y="1857892"/>
            <a:ext cx="5544000" cy="1695451"/>
          </a:xfrm>
        </p:spPr>
        <p:txBody>
          <a:bodyPr/>
          <a:lstStyle>
            <a:lvl1pPr>
              <a:spcAft>
                <a:spcPts val="1333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333"/>
              </a:spcAft>
              <a:defRPr/>
            </a:lvl2pPr>
            <a:lvl3pPr marL="0" indent="0">
              <a:spcAft>
                <a:spcPts val="1333"/>
              </a:spcAft>
              <a:buNone/>
              <a:defRPr/>
            </a:lvl3pPr>
            <a:lvl4pPr marL="235194" indent="-235194">
              <a:spcAft>
                <a:spcPts val="1333"/>
              </a:spcAft>
              <a:buFont typeface="Arial" panose="020B0604020202020204" pitchFamily="34" charset="0"/>
              <a:buChar char="•"/>
              <a:defRPr/>
            </a:lvl4pPr>
            <a:lvl5pPr marL="475188" indent="-235194">
              <a:spcAft>
                <a:spcPts val="1333"/>
              </a:spcAft>
              <a:defRPr baseline="0"/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6177462" y="1857892"/>
            <a:ext cx="5544000" cy="1695451"/>
          </a:xfrm>
        </p:spPr>
        <p:txBody>
          <a:bodyPr/>
          <a:lstStyle>
            <a:lvl1pPr>
              <a:spcAft>
                <a:spcPts val="1333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333"/>
              </a:spcAft>
              <a:defRPr/>
            </a:lvl2pPr>
            <a:lvl3pPr marL="0" indent="0">
              <a:spcAft>
                <a:spcPts val="1333"/>
              </a:spcAft>
              <a:buNone/>
              <a:defRPr/>
            </a:lvl3pPr>
            <a:lvl4pPr marL="235194" indent="-235194">
              <a:spcAft>
                <a:spcPts val="1333"/>
              </a:spcAft>
              <a:buFont typeface="Arial" panose="020B0604020202020204" pitchFamily="34" charset="0"/>
              <a:buChar char="•"/>
              <a:defRPr/>
            </a:lvl4pPr>
            <a:lvl5pPr marL="475188" indent="-235194">
              <a:spcAft>
                <a:spcPts val="1333"/>
              </a:spcAft>
              <a:defRPr baseline="0"/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9" name="Picture Placeholder 29"/>
          <p:cNvSpPr>
            <a:spLocks noGrp="1"/>
          </p:cNvSpPr>
          <p:nvPr>
            <p:ph type="pic" sz="quarter" idx="20"/>
          </p:nvPr>
        </p:nvSpPr>
        <p:spPr>
          <a:xfrm>
            <a:off x="10467635" y="1857892"/>
            <a:ext cx="1244161" cy="549275"/>
          </a:xfrm>
        </p:spPr>
        <p:txBody>
          <a:bodyPr rtlCol="0">
            <a:no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0" name="Picture Placeholder 29"/>
          <p:cNvSpPr>
            <a:spLocks noGrp="1"/>
          </p:cNvSpPr>
          <p:nvPr>
            <p:ph type="pic" sz="quarter" idx="19"/>
          </p:nvPr>
        </p:nvSpPr>
        <p:spPr>
          <a:xfrm>
            <a:off x="4734795" y="1863917"/>
            <a:ext cx="1244906" cy="549275"/>
          </a:xfrm>
        </p:spPr>
        <p:txBody>
          <a:bodyPr rtlCol="0">
            <a:no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4778975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alifications 2 x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84379082"/>
              </p:ext>
            </p:extLst>
          </p:nvPr>
        </p:nvGraphicFramePr>
        <p:xfrm>
          <a:off x="1588" y="1588"/>
          <a:ext cx="317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132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317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 userDrawn="1"/>
        </p:nvSpPr>
        <p:spPr>
          <a:xfrm>
            <a:off x="11410950" y="6477000"/>
            <a:ext cx="307975" cy="1000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C40883A1-AD11-4A34-807D-EC485299F272}" type="slidenum">
              <a:rPr lang="en-US" sz="650"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650" dirty="0">
              <a:latin typeface="+mn-lt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469900" y="1704975"/>
            <a:ext cx="5543550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1333"/>
              </a:spcAft>
              <a:defRPr/>
            </a:pPr>
            <a:endParaRPr lang="en-US" sz="1467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6167438" y="1704975"/>
            <a:ext cx="5545137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1333"/>
              </a:spcAft>
              <a:defRPr/>
            </a:pPr>
            <a:endParaRPr lang="en-US" sz="1467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469900" y="4103688"/>
            <a:ext cx="5543550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1333"/>
              </a:spcAft>
              <a:defRPr/>
            </a:pPr>
            <a:endParaRPr lang="en-US" sz="1467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6167438" y="4103688"/>
            <a:ext cx="5545137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1333"/>
              </a:spcAft>
              <a:defRPr/>
            </a:pPr>
            <a:endParaRPr lang="en-US" sz="1467" dirty="0">
              <a:solidFill>
                <a:schemeClr val="bg1"/>
              </a:solidFill>
            </a:endParaRP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69899" y="1857892"/>
            <a:ext cx="5544000" cy="1695451"/>
          </a:xfrm>
        </p:spPr>
        <p:txBody>
          <a:bodyPr>
            <a:noAutofit/>
          </a:bodyPr>
          <a:lstStyle>
            <a:lvl1pPr>
              <a:spcAft>
                <a:spcPts val="1333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333"/>
              </a:spcAft>
              <a:defRPr/>
            </a:lvl2pPr>
            <a:lvl3pPr marL="0" indent="0">
              <a:spcAft>
                <a:spcPts val="1333"/>
              </a:spcAft>
              <a:buNone/>
              <a:defRPr/>
            </a:lvl3pPr>
            <a:lvl4pPr marL="235194" indent="-235194">
              <a:spcAft>
                <a:spcPts val="1333"/>
              </a:spcAft>
              <a:buFont typeface="Arial" panose="020B0604020202020204" pitchFamily="34" charset="0"/>
              <a:buChar char="•"/>
              <a:defRPr/>
            </a:lvl4pPr>
            <a:lvl5pPr marL="475188" indent="-235194">
              <a:spcAft>
                <a:spcPts val="1333"/>
              </a:spcAft>
              <a:defRPr baseline="0"/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6177462" y="1857892"/>
            <a:ext cx="5544000" cy="1695451"/>
          </a:xfrm>
        </p:spPr>
        <p:txBody>
          <a:bodyPr>
            <a:noAutofit/>
          </a:bodyPr>
          <a:lstStyle>
            <a:lvl1pPr>
              <a:spcAft>
                <a:spcPts val="1333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333"/>
              </a:spcAft>
              <a:defRPr/>
            </a:lvl2pPr>
            <a:lvl3pPr marL="0" indent="0">
              <a:spcAft>
                <a:spcPts val="1333"/>
              </a:spcAft>
              <a:buNone/>
              <a:defRPr/>
            </a:lvl3pPr>
            <a:lvl4pPr marL="235194" indent="-235194">
              <a:spcAft>
                <a:spcPts val="1333"/>
              </a:spcAft>
              <a:buFont typeface="Arial" panose="020B0604020202020204" pitchFamily="34" charset="0"/>
              <a:buChar char="•"/>
              <a:defRPr/>
            </a:lvl4pPr>
            <a:lvl5pPr marL="475188" indent="-235194">
              <a:spcAft>
                <a:spcPts val="1333"/>
              </a:spcAft>
              <a:defRPr baseline="0"/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Picture Placeholder 29"/>
          <p:cNvSpPr>
            <a:spLocks noGrp="1"/>
          </p:cNvSpPr>
          <p:nvPr>
            <p:ph type="pic" sz="quarter" idx="20"/>
          </p:nvPr>
        </p:nvSpPr>
        <p:spPr>
          <a:xfrm>
            <a:off x="10467635" y="1857892"/>
            <a:ext cx="1244161" cy="549275"/>
          </a:xfrm>
        </p:spPr>
        <p:txBody>
          <a:bodyPr rtlCol="0">
            <a:no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69899" y="4249681"/>
            <a:ext cx="5544000" cy="1695451"/>
          </a:xfrm>
        </p:spPr>
        <p:txBody>
          <a:bodyPr>
            <a:noAutofit/>
          </a:bodyPr>
          <a:lstStyle>
            <a:lvl1pPr>
              <a:spcAft>
                <a:spcPts val="1333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333"/>
              </a:spcAft>
              <a:defRPr/>
            </a:lvl2pPr>
            <a:lvl3pPr marL="0" indent="0">
              <a:spcAft>
                <a:spcPts val="1333"/>
              </a:spcAft>
              <a:buNone/>
              <a:defRPr/>
            </a:lvl3pPr>
            <a:lvl4pPr marL="235194" indent="-235194">
              <a:spcAft>
                <a:spcPts val="1333"/>
              </a:spcAft>
              <a:buFont typeface="Arial" panose="020B0604020202020204" pitchFamily="34" charset="0"/>
              <a:buChar char="•"/>
              <a:defRPr/>
            </a:lvl4pPr>
            <a:lvl5pPr marL="475188" indent="-235194">
              <a:spcAft>
                <a:spcPts val="1333"/>
              </a:spcAft>
              <a:defRPr baseline="0"/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6177460" y="4249681"/>
            <a:ext cx="5544000" cy="1695451"/>
          </a:xfrm>
        </p:spPr>
        <p:txBody>
          <a:bodyPr>
            <a:noAutofit/>
          </a:bodyPr>
          <a:lstStyle>
            <a:lvl1pPr>
              <a:spcAft>
                <a:spcPts val="1333"/>
              </a:spcAft>
              <a:defRPr b="1">
                <a:solidFill>
                  <a:schemeClr val="accent1"/>
                </a:solidFill>
              </a:defRPr>
            </a:lvl1pPr>
            <a:lvl2pPr>
              <a:spcAft>
                <a:spcPts val="1333"/>
              </a:spcAft>
              <a:defRPr/>
            </a:lvl2pPr>
            <a:lvl3pPr marL="0" indent="0">
              <a:spcAft>
                <a:spcPts val="1333"/>
              </a:spcAft>
              <a:buNone/>
              <a:defRPr/>
            </a:lvl3pPr>
            <a:lvl4pPr marL="235194" indent="-235194">
              <a:spcAft>
                <a:spcPts val="1333"/>
              </a:spcAft>
              <a:buFont typeface="Arial" panose="020B0604020202020204" pitchFamily="34" charset="0"/>
              <a:buChar char="•"/>
              <a:defRPr/>
            </a:lvl4pPr>
            <a:lvl5pPr marL="475188" indent="-235194">
              <a:spcAft>
                <a:spcPts val="1333"/>
              </a:spcAft>
              <a:defRPr baseline="0"/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4" name="Picture Placeholder 29"/>
          <p:cNvSpPr>
            <a:spLocks noGrp="1"/>
          </p:cNvSpPr>
          <p:nvPr>
            <p:ph type="pic" sz="quarter" idx="24"/>
          </p:nvPr>
        </p:nvSpPr>
        <p:spPr>
          <a:xfrm>
            <a:off x="4700436" y="4249683"/>
            <a:ext cx="1274916" cy="549275"/>
          </a:xfrm>
        </p:spPr>
        <p:txBody>
          <a:bodyPr rtlCol="0">
            <a:no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29"/>
          <p:cNvSpPr>
            <a:spLocks noGrp="1"/>
          </p:cNvSpPr>
          <p:nvPr>
            <p:ph type="pic" sz="quarter" idx="25"/>
          </p:nvPr>
        </p:nvSpPr>
        <p:spPr>
          <a:xfrm>
            <a:off x="10459036" y="4248209"/>
            <a:ext cx="1244160" cy="549275"/>
          </a:xfrm>
        </p:spPr>
        <p:txBody>
          <a:bodyPr rtlCol="0">
            <a:no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29"/>
          <p:cNvSpPr>
            <a:spLocks noGrp="1"/>
          </p:cNvSpPr>
          <p:nvPr>
            <p:ph type="pic" sz="quarter" idx="19"/>
          </p:nvPr>
        </p:nvSpPr>
        <p:spPr>
          <a:xfrm>
            <a:off x="4734795" y="1863917"/>
            <a:ext cx="1244906" cy="549275"/>
          </a:xfrm>
        </p:spPr>
        <p:txBody>
          <a:bodyPr rtlCol="0">
            <a:no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333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8754893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lumn green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5801225"/>
              </p:ext>
            </p:extLst>
          </p:nvPr>
        </p:nvGraphicFramePr>
        <p:xfrm>
          <a:off x="1588" y="1588"/>
          <a:ext cx="317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156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317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 userDrawn="1"/>
        </p:nvSpPr>
        <p:spPr>
          <a:xfrm>
            <a:off x="11410950" y="6477000"/>
            <a:ext cx="307975" cy="1000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85B9DEE0-7E03-45E8-B393-3F85E4427E79}" type="slidenum">
              <a:rPr lang="en-US" sz="650"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650" dirty="0">
              <a:latin typeface="+mn-lt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4278313" y="1706563"/>
            <a:ext cx="3636962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7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69900" y="1706563"/>
            <a:ext cx="3627438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7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8104188" y="1706563"/>
            <a:ext cx="3629025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121917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67" dirty="0">
              <a:solidFill>
                <a:schemeClr val="bg1"/>
              </a:solidFill>
            </a:endParaRP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278313" y="1851441"/>
            <a:ext cx="3636962" cy="3845755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333"/>
              </a:spcAft>
              <a:defRPr/>
            </a:lvl2pPr>
            <a:lvl3pPr marL="0" indent="0">
              <a:spcAft>
                <a:spcPts val="1333"/>
              </a:spcAft>
              <a:buNone/>
              <a:defRPr/>
            </a:lvl3pPr>
            <a:lvl4pPr marL="235194" indent="-235194">
              <a:spcAft>
                <a:spcPts val="1333"/>
              </a:spcAft>
              <a:buFont typeface="Arial" panose="020B0604020202020204" pitchFamily="34" charset="0"/>
              <a:buChar char="•"/>
              <a:defRPr/>
            </a:lvl4pPr>
            <a:lvl5pPr marL="475188" indent="-235194">
              <a:spcAft>
                <a:spcPts val="1333"/>
              </a:spcAft>
              <a:defRPr baseline="0"/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469900" y="1851441"/>
            <a:ext cx="3627438" cy="3845755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333"/>
              </a:spcAft>
              <a:defRPr/>
            </a:lvl2pPr>
            <a:lvl3pPr marL="0" indent="0">
              <a:spcAft>
                <a:spcPts val="1333"/>
              </a:spcAft>
              <a:buNone/>
              <a:defRPr/>
            </a:lvl3pPr>
            <a:lvl4pPr marL="235194" indent="-235194">
              <a:spcAft>
                <a:spcPts val="1333"/>
              </a:spcAft>
              <a:buFont typeface="Arial" panose="020B0604020202020204" pitchFamily="34" charset="0"/>
              <a:buChar char="•"/>
              <a:defRPr/>
            </a:lvl4pPr>
            <a:lvl5pPr marL="475188" indent="-235194">
              <a:spcAft>
                <a:spcPts val="1333"/>
              </a:spcAft>
              <a:defRPr baseline="0"/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8093075" y="1851441"/>
            <a:ext cx="3629025" cy="3845755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333"/>
              </a:spcAft>
              <a:defRPr/>
            </a:lvl2pPr>
            <a:lvl3pPr marL="0" indent="0">
              <a:spcAft>
                <a:spcPts val="1333"/>
              </a:spcAft>
              <a:buNone/>
              <a:defRPr/>
            </a:lvl3pPr>
            <a:lvl4pPr marL="235194" indent="-235194">
              <a:spcAft>
                <a:spcPts val="1333"/>
              </a:spcAft>
              <a:buFont typeface="Arial" panose="020B0604020202020204" pitchFamily="34" charset="0"/>
              <a:buChar char="•"/>
              <a:defRPr/>
            </a:lvl4pPr>
            <a:lvl5pPr marL="475188" indent="-235194">
              <a:spcAft>
                <a:spcPts val="1333"/>
              </a:spcAft>
              <a:defRPr baseline="0"/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7427765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69900" y="2556000"/>
            <a:ext cx="2592000" cy="339480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333"/>
              </a:spcAft>
              <a:defRPr/>
            </a:lvl2pPr>
            <a:lvl3pPr marL="0" indent="0">
              <a:spcAft>
                <a:spcPts val="1333"/>
              </a:spcAft>
              <a:buNone/>
              <a:defRPr/>
            </a:lvl3pPr>
            <a:lvl4pPr marL="235194" indent="-235194">
              <a:spcAft>
                <a:spcPts val="1333"/>
              </a:spcAft>
              <a:buFont typeface="Arial" panose="020B0604020202020204" pitchFamily="34" charset="0"/>
              <a:buChar char="•"/>
              <a:defRPr/>
            </a:lvl4pPr>
            <a:lvl5pPr marL="475188" indent="-235194">
              <a:spcAft>
                <a:spcPts val="1333"/>
              </a:spcAft>
              <a:defRPr baseline="0"/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9130100" y="2556000"/>
            <a:ext cx="2592000" cy="339480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333"/>
              </a:spcAft>
              <a:defRPr/>
            </a:lvl2pPr>
            <a:lvl3pPr marL="0" indent="0">
              <a:spcAft>
                <a:spcPts val="1333"/>
              </a:spcAft>
              <a:buNone/>
              <a:defRPr/>
            </a:lvl3pPr>
            <a:lvl4pPr marL="235194" indent="-235194">
              <a:spcAft>
                <a:spcPts val="1333"/>
              </a:spcAft>
              <a:buFont typeface="Arial" panose="020B0604020202020204" pitchFamily="34" charset="0"/>
              <a:buChar char="•"/>
              <a:defRPr/>
            </a:lvl4pPr>
            <a:lvl5pPr marL="475188" indent="-235194">
              <a:spcAft>
                <a:spcPts val="1333"/>
              </a:spcAft>
              <a:defRPr baseline="0"/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3356633" y="2556000"/>
            <a:ext cx="2592000" cy="339480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333"/>
              </a:spcAft>
              <a:defRPr/>
            </a:lvl2pPr>
            <a:lvl3pPr marL="0" indent="0">
              <a:spcAft>
                <a:spcPts val="1333"/>
              </a:spcAft>
              <a:buNone/>
              <a:defRPr/>
            </a:lvl3pPr>
            <a:lvl4pPr marL="235194" indent="-235194">
              <a:spcAft>
                <a:spcPts val="1333"/>
              </a:spcAft>
              <a:buFont typeface="Arial" panose="020B0604020202020204" pitchFamily="34" charset="0"/>
              <a:buChar char="•"/>
              <a:defRPr/>
            </a:lvl4pPr>
            <a:lvl5pPr marL="475188" indent="-235194">
              <a:spcAft>
                <a:spcPts val="1333"/>
              </a:spcAft>
              <a:defRPr baseline="0"/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6243366" y="2556000"/>
            <a:ext cx="2592000" cy="3394800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>
              <a:spcAft>
                <a:spcPts val="1333"/>
              </a:spcAft>
              <a:defRPr/>
            </a:lvl2pPr>
            <a:lvl3pPr marL="0" indent="0">
              <a:spcAft>
                <a:spcPts val="1333"/>
              </a:spcAft>
              <a:buNone/>
              <a:defRPr/>
            </a:lvl3pPr>
            <a:lvl4pPr marL="235194" indent="-235194">
              <a:spcAft>
                <a:spcPts val="1333"/>
              </a:spcAft>
              <a:buFont typeface="Arial" panose="020B0604020202020204" pitchFamily="34" charset="0"/>
              <a:buChar char="•"/>
              <a:defRPr/>
            </a:lvl4pPr>
            <a:lvl5pPr marL="475188" indent="-235194">
              <a:spcAft>
                <a:spcPts val="1333"/>
              </a:spcAft>
              <a:defRPr baseline="0"/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/>
            </a:lvl6pPr>
            <a:lvl7pPr marL="475188" indent="-235194">
              <a:spcAft>
                <a:spcPts val="1333"/>
              </a:spcAft>
              <a:defRPr/>
            </a:lvl7pPr>
            <a:lvl8pPr marL="475188" indent="-235194">
              <a:spcAft>
                <a:spcPts val="1333"/>
              </a:spcAft>
              <a:defRPr/>
            </a:lvl8pPr>
            <a:lvl9pPr marL="475188" indent="-235194">
              <a:spcAft>
                <a:spcPts val="1333"/>
              </a:spcAft>
              <a:defRPr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1320384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column icon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11382375" y="6477000"/>
            <a:ext cx="307975" cy="1333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2667CDC2-50CC-4BDD-8191-F0D17038FB6F}" type="slidenum">
              <a:rPr lang="en-US" sz="867">
                <a:solidFill>
                  <a:schemeClr val="bg1"/>
                </a:solidFill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867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69903" y="2556000"/>
            <a:ext cx="2592000" cy="33948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lvl2pPr>
              <a:spcAft>
                <a:spcPts val="1333"/>
              </a:spcAft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1333"/>
              </a:spcAft>
              <a:buNone/>
              <a:defRPr>
                <a:solidFill>
                  <a:schemeClr val="bg1"/>
                </a:solidFill>
              </a:defRPr>
            </a:lvl3pPr>
            <a:lvl4pPr marL="235194" indent="-235194">
              <a:spcAft>
                <a:spcPts val="1333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475188" indent="-235194">
              <a:spcAft>
                <a:spcPts val="1333"/>
              </a:spcAft>
              <a:defRPr baseline="0">
                <a:solidFill>
                  <a:schemeClr val="bg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>
                <a:solidFill>
                  <a:schemeClr val="bg1"/>
                </a:solidFill>
              </a:defRPr>
            </a:lvl6pPr>
            <a:lvl7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7pPr>
            <a:lvl8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8pPr>
            <a:lvl9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9130100" y="2556000"/>
            <a:ext cx="2592000" cy="33948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lvl2pPr>
              <a:spcAft>
                <a:spcPts val="1333"/>
              </a:spcAft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1333"/>
              </a:spcAft>
              <a:buNone/>
              <a:defRPr>
                <a:solidFill>
                  <a:schemeClr val="bg1"/>
                </a:solidFill>
              </a:defRPr>
            </a:lvl3pPr>
            <a:lvl4pPr marL="235194" indent="-235194">
              <a:spcAft>
                <a:spcPts val="1333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475188" indent="-235194">
              <a:spcAft>
                <a:spcPts val="1333"/>
              </a:spcAft>
              <a:defRPr baseline="0">
                <a:solidFill>
                  <a:schemeClr val="bg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>
                <a:solidFill>
                  <a:schemeClr val="bg1"/>
                </a:solidFill>
              </a:defRPr>
            </a:lvl6pPr>
            <a:lvl7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7pPr>
            <a:lvl8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8pPr>
            <a:lvl9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3356635" y="2556000"/>
            <a:ext cx="2592000" cy="33948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lvl2pPr>
              <a:spcAft>
                <a:spcPts val="1333"/>
              </a:spcAft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1333"/>
              </a:spcAft>
              <a:buNone/>
              <a:defRPr>
                <a:solidFill>
                  <a:schemeClr val="bg1"/>
                </a:solidFill>
              </a:defRPr>
            </a:lvl3pPr>
            <a:lvl4pPr marL="235194" indent="-235194">
              <a:spcAft>
                <a:spcPts val="1333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475188" indent="-235194">
              <a:spcAft>
                <a:spcPts val="1333"/>
              </a:spcAft>
              <a:defRPr baseline="0">
                <a:solidFill>
                  <a:schemeClr val="bg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>
                <a:solidFill>
                  <a:schemeClr val="bg1"/>
                </a:solidFill>
              </a:defRPr>
            </a:lvl6pPr>
            <a:lvl7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7pPr>
            <a:lvl8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8pPr>
            <a:lvl9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6243367" y="2556000"/>
            <a:ext cx="2592000" cy="33948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lvl2pPr>
              <a:spcAft>
                <a:spcPts val="1333"/>
              </a:spcAft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1333"/>
              </a:spcAft>
              <a:buNone/>
              <a:defRPr>
                <a:solidFill>
                  <a:schemeClr val="bg1"/>
                </a:solidFill>
              </a:defRPr>
            </a:lvl3pPr>
            <a:lvl4pPr marL="235194" indent="-235194">
              <a:spcAft>
                <a:spcPts val="1333"/>
              </a:spcAft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475188" indent="-235194">
              <a:spcAft>
                <a:spcPts val="1333"/>
              </a:spcAft>
              <a:defRPr baseline="0">
                <a:solidFill>
                  <a:schemeClr val="bg1"/>
                </a:solidFill>
              </a:defRPr>
            </a:lvl5pPr>
            <a:lvl6pPr marL="475188" indent="-235194">
              <a:spcAft>
                <a:spcPts val="1333"/>
              </a:spcAft>
              <a:buFont typeface="Verdana" panose="020B0604030504040204" pitchFamily="34" charset="0"/>
              <a:buChar char="−"/>
              <a:defRPr>
                <a:solidFill>
                  <a:schemeClr val="bg1"/>
                </a:solidFill>
              </a:defRPr>
            </a:lvl6pPr>
            <a:lvl7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7pPr>
            <a:lvl8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8pPr>
            <a:lvl9pPr marL="475188" indent="-235194">
              <a:spcAft>
                <a:spcPts val="1333"/>
              </a:spcAft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52494018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1 column text with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8"/>
          <p:cNvSpPr>
            <a:spLocks noGrp="1"/>
          </p:cNvSpPr>
          <p:nvPr>
            <p:ph idx="1"/>
          </p:nvPr>
        </p:nvSpPr>
        <p:spPr>
          <a:xfrm>
            <a:off x="467783" y="1665817"/>
            <a:ext cx="5537730" cy="463338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69900" y="736688"/>
            <a:ext cx="11252200" cy="7572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611457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69900" y="402586"/>
            <a:ext cx="11252200" cy="698501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985098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Circle Whit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 noChangeAspect="1"/>
          </p:cNvGrpSpPr>
          <p:nvPr userDrawn="1"/>
        </p:nvGrpSpPr>
        <p:grpSpPr>
          <a:xfrm>
            <a:off x="475325" y="457200"/>
            <a:ext cx="1998000" cy="374400"/>
            <a:chOff x="398463" y="404813"/>
            <a:chExt cx="1627187" cy="307976"/>
          </a:xfrm>
          <a:solidFill>
            <a:schemeClr val="tx1"/>
          </a:solidFill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1938338" y="625476"/>
              <a:ext cx="87312" cy="87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398463" y="406401"/>
              <a:ext cx="247650" cy="301625"/>
            </a:xfrm>
            <a:custGeom>
              <a:avLst/>
              <a:gdLst>
                <a:gd name="T0" fmla="*/ 287 w 287"/>
                <a:gd name="T1" fmla="*/ 166 h 347"/>
                <a:gd name="T2" fmla="*/ 240 w 287"/>
                <a:gd name="T3" fmla="*/ 300 h 347"/>
                <a:gd name="T4" fmla="*/ 109 w 287"/>
                <a:gd name="T5" fmla="*/ 347 h 347"/>
                <a:gd name="T6" fmla="*/ 0 w 287"/>
                <a:gd name="T7" fmla="*/ 347 h 347"/>
                <a:gd name="T8" fmla="*/ 0 w 287"/>
                <a:gd name="T9" fmla="*/ 0 h 347"/>
                <a:gd name="T10" fmla="*/ 117 w 287"/>
                <a:gd name="T11" fmla="*/ 0 h 347"/>
                <a:gd name="T12" fmla="*/ 243 w 287"/>
                <a:gd name="T13" fmla="*/ 43 h 347"/>
                <a:gd name="T14" fmla="*/ 287 w 287"/>
                <a:gd name="T15" fmla="*/ 166 h 347"/>
                <a:gd name="T16" fmla="*/ 192 w 287"/>
                <a:gd name="T17" fmla="*/ 170 h 347"/>
                <a:gd name="T18" fmla="*/ 174 w 287"/>
                <a:gd name="T19" fmla="*/ 99 h 347"/>
                <a:gd name="T20" fmla="*/ 118 w 287"/>
                <a:gd name="T21" fmla="*/ 76 h 347"/>
                <a:gd name="T22" fmla="*/ 91 w 287"/>
                <a:gd name="T23" fmla="*/ 76 h 347"/>
                <a:gd name="T24" fmla="*/ 91 w 287"/>
                <a:gd name="T25" fmla="*/ 270 h 347"/>
                <a:gd name="T26" fmla="*/ 111 w 287"/>
                <a:gd name="T27" fmla="*/ 270 h 347"/>
                <a:gd name="T28" fmla="*/ 173 w 287"/>
                <a:gd name="T29" fmla="*/ 245 h 347"/>
                <a:gd name="T30" fmla="*/ 192 w 287"/>
                <a:gd name="T31" fmla="*/ 17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7" h="347">
                  <a:moveTo>
                    <a:pt x="287" y="166"/>
                  </a:moveTo>
                  <a:cubicBezTo>
                    <a:pt x="287" y="224"/>
                    <a:pt x="271" y="269"/>
                    <a:pt x="240" y="300"/>
                  </a:cubicBezTo>
                  <a:cubicBezTo>
                    <a:pt x="209" y="331"/>
                    <a:pt x="165" y="347"/>
                    <a:pt x="109" y="347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1" y="0"/>
                    <a:pt x="213" y="15"/>
                    <a:pt x="243" y="43"/>
                  </a:cubicBezTo>
                  <a:cubicBezTo>
                    <a:pt x="272" y="72"/>
                    <a:pt x="287" y="113"/>
                    <a:pt x="287" y="166"/>
                  </a:cubicBezTo>
                  <a:moveTo>
                    <a:pt x="192" y="170"/>
                  </a:moveTo>
                  <a:cubicBezTo>
                    <a:pt x="192" y="138"/>
                    <a:pt x="186" y="114"/>
                    <a:pt x="174" y="99"/>
                  </a:cubicBezTo>
                  <a:cubicBezTo>
                    <a:pt x="161" y="84"/>
                    <a:pt x="143" y="76"/>
                    <a:pt x="118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270"/>
                    <a:pt x="91" y="270"/>
                    <a:pt x="91" y="270"/>
                  </a:cubicBezTo>
                  <a:cubicBezTo>
                    <a:pt x="111" y="270"/>
                    <a:pt x="111" y="270"/>
                    <a:pt x="111" y="270"/>
                  </a:cubicBezTo>
                  <a:cubicBezTo>
                    <a:pt x="139" y="270"/>
                    <a:pt x="160" y="262"/>
                    <a:pt x="173" y="245"/>
                  </a:cubicBezTo>
                  <a:cubicBezTo>
                    <a:pt x="186" y="229"/>
                    <a:pt x="192" y="204"/>
                    <a:pt x="192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906463" y="404813"/>
              <a:ext cx="74612" cy="303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1011238" y="479426"/>
              <a:ext cx="215900" cy="231775"/>
            </a:xfrm>
            <a:custGeom>
              <a:avLst/>
              <a:gdLst>
                <a:gd name="T0" fmla="*/ 252 w 252"/>
                <a:gd name="T1" fmla="*/ 133 h 267"/>
                <a:gd name="T2" fmla="*/ 218 w 252"/>
                <a:gd name="T3" fmla="*/ 232 h 267"/>
                <a:gd name="T4" fmla="*/ 125 w 252"/>
                <a:gd name="T5" fmla="*/ 267 h 267"/>
                <a:gd name="T6" fmla="*/ 34 w 252"/>
                <a:gd name="T7" fmla="*/ 231 h 267"/>
                <a:gd name="T8" fmla="*/ 0 w 252"/>
                <a:gd name="T9" fmla="*/ 133 h 267"/>
                <a:gd name="T10" fmla="*/ 33 w 252"/>
                <a:gd name="T11" fmla="*/ 35 h 267"/>
                <a:gd name="T12" fmla="*/ 127 w 252"/>
                <a:gd name="T13" fmla="*/ 0 h 267"/>
                <a:gd name="T14" fmla="*/ 192 w 252"/>
                <a:gd name="T15" fmla="*/ 16 h 267"/>
                <a:gd name="T16" fmla="*/ 236 w 252"/>
                <a:gd name="T17" fmla="*/ 63 h 267"/>
                <a:gd name="T18" fmla="*/ 252 w 252"/>
                <a:gd name="T19" fmla="*/ 133 h 267"/>
                <a:gd name="T20" fmla="*/ 88 w 252"/>
                <a:gd name="T21" fmla="*/ 133 h 267"/>
                <a:gd name="T22" fmla="*/ 97 w 252"/>
                <a:gd name="T23" fmla="*/ 184 h 267"/>
                <a:gd name="T24" fmla="*/ 126 w 252"/>
                <a:gd name="T25" fmla="*/ 201 h 267"/>
                <a:gd name="T26" fmla="*/ 155 w 252"/>
                <a:gd name="T27" fmla="*/ 184 h 267"/>
                <a:gd name="T28" fmla="*/ 163 w 252"/>
                <a:gd name="T29" fmla="*/ 133 h 267"/>
                <a:gd name="T30" fmla="*/ 155 w 252"/>
                <a:gd name="T31" fmla="*/ 83 h 267"/>
                <a:gd name="T32" fmla="*/ 126 w 252"/>
                <a:gd name="T33" fmla="*/ 66 h 267"/>
                <a:gd name="T34" fmla="*/ 97 w 252"/>
                <a:gd name="T35" fmla="*/ 83 h 267"/>
                <a:gd name="T36" fmla="*/ 88 w 252"/>
                <a:gd name="T37" fmla="*/ 13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2" h="267">
                  <a:moveTo>
                    <a:pt x="252" y="133"/>
                  </a:moveTo>
                  <a:cubicBezTo>
                    <a:pt x="252" y="175"/>
                    <a:pt x="241" y="208"/>
                    <a:pt x="218" y="232"/>
                  </a:cubicBezTo>
                  <a:cubicBezTo>
                    <a:pt x="196" y="256"/>
                    <a:pt x="165" y="267"/>
                    <a:pt x="125" y="267"/>
                  </a:cubicBezTo>
                  <a:cubicBezTo>
                    <a:pt x="87" y="267"/>
                    <a:pt x="56" y="255"/>
                    <a:pt x="34" y="231"/>
                  </a:cubicBezTo>
                  <a:cubicBezTo>
                    <a:pt x="11" y="207"/>
                    <a:pt x="0" y="174"/>
                    <a:pt x="0" y="133"/>
                  </a:cubicBezTo>
                  <a:cubicBezTo>
                    <a:pt x="0" y="91"/>
                    <a:pt x="11" y="58"/>
                    <a:pt x="33" y="35"/>
                  </a:cubicBezTo>
                  <a:cubicBezTo>
                    <a:pt x="55" y="12"/>
                    <a:pt x="86" y="0"/>
                    <a:pt x="127" y="0"/>
                  </a:cubicBezTo>
                  <a:cubicBezTo>
                    <a:pt x="151" y="0"/>
                    <a:pt x="173" y="5"/>
                    <a:pt x="192" y="16"/>
                  </a:cubicBezTo>
                  <a:cubicBezTo>
                    <a:pt x="211" y="27"/>
                    <a:pt x="226" y="42"/>
                    <a:pt x="236" y="63"/>
                  </a:cubicBezTo>
                  <a:cubicBezTo>
                    <a:pt x="247" y="83"/>
                    <a:pt x="252" y="106"/>
                    <a:pt x="252" y="133"/>
                  </a:cubicBezTo>
                  <a:moveTo>
                    <a:pt x="88" y="133"/>
                  </a:moveTo>
                  <a:cubicBezTo>
                    <a:pt x="88" y="155"/>
                    <a:pt x="91" y="172"/>
                    <a:pt x="97" y="184"/>
                  </a:cubicBezTo>
                  <a:cubicBezTo>
                    <a:pt x="103" y="195"/>
                    <a:pt x="112" y="201"/>
                    <a:pt x="126" y="201"/>
                  </a:cubicBezTo>
                  <a:cubicBezTo>
                    <a:pt x="140" y="201"/>
                    <a:pt x="149" y="195"/>
                    <a:pt x="155" y="184"/>
                  </a:cubicBezTo>
                  <a:cubicBezTo>
                    <a:pt x="160" y="172"/>
                    <a:pt x="163" y="155"/>
                    <a:pt x="163" y="133"/>
                  </a:cubicBezTo>
                  <a:cubicBezTo>
                    <a:pt x="163" y="111"/>
                    <a:pt x="160" y="94"/>
                    <a:pt x="155" y="83"/>
                  </a:cubicBezTo>
                  <a:cubicBezTo>
                    <a:pt x="149" y="72"/>
                    <a:pt x="139" y="66"/>
                    <a:pt x="126" y="66"/>
                  </a:cubicBezTo>
                  <a:cubicBezTo>
                    <a:pt x="112" y="66"/>
                    <a:pt x="103" y="72"/>
                    <a:pt x="97" y="83"/>
                  </a:cubicBezTo>
                  <a:cubicBezTo>
                    <a:pt x="91" y="94"/>
                    <a:pt x="88" y="111"/>
                    <a:pt x="8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257300" y="482601"/>
              <a:ext cx="74612" cy="225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1257300" y="404813"/>
              <a:ext cx="74612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362075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0 w 184"/>
                <a:gd name="T7" fmla="*/ 341 h 344"/>
                <a:gd name="T8" fmla="*/ 113 w 184"/>
                <a:gd name="T9" fmla="*/ 344 h 344"/>
                <a:gd name="T10" fmla="*/ 50 w 184"/>
                <a:gd name="T11" fmla="*/ 322 h 344"/>
                <a:gd name="T12" fmla="*/ 30 w 184"/>
                <a:gd name="T13" fmla="*/ 255 h 344"/>
                <a:gd name="T14" fmla="*/ 30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0 w 184"/>
                <a:gd name="T21" fmla="*/ 81 h 344"/>
                <a:gd name="T22" fmla="*/ 30 w 184"/>
                <a:gd name="T23" fmla="*/ 16 h 344"/>
                <a:gd name="T24" fmla="*/ 118 w 184"/>
                <a:gd name="T25" fmla="*/ 0 h 344"/>
                <a:gd name="T26" fmla="*/ 118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8 w 184"/>
                <a:gd name="T33" fmla="*/ 148 h 344"/>
                <a:gd name="T34" fmla="*/ 118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3" y="274"/>
                    <a:pt x="167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2" y="335"/>
                    <a:pt x="161" y="339"/>
                    <a:pt x="150" y="341"/>
                  </a:cubicBezTo>
                  <a:cubicBezTo>
                    <a:pt x="140" y="343"/>
                    <a:pt x="127" y="344"/>
                    <a:pt x="113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0" y="285"/>
                    <a:pt x="30" y="255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8" y="148"/>
                    <a:pt x="118" y="148"/>
                    <a:pt x="118" y="148"/>
                  </a:cubicBezTo>
                  <a:cubicBezTo>
                    <a:pt x="118" y="249"/>
                    <a:pt x="118" y="249"/>
                    <a:pt x="118" y="249"/>
                  </a:cubicBezTo>
                  <a:cubicBezTo>
                    <a:pt x="118" y="266"/>
                    <a:pt x="126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535113" y="411163"/>
              <a:ext cx="158750" cy="300038"/>
            </a:xfrm>
            <a:custGeom>
              <a:avLst/>
              <a:gdLst>
                <a:gd name="T0" fmla="*/ 142 w 184"/>
                <a:gd name="T1" fmla="*/ 274 h 344"/>
                <a:gd name="T2" fmla="*/ 184 w 184"/>
                <a:gd name="T3" fmla="*/ 265 h 344"/>
                <a:gd name="T4" fmla="*/ 184 w 184"/>
                <a:gd name="T5" fmla="*/ 330 h 344"/>
                <a:gd name="T6" fmla="*/ 151 w 184"/>
                <a:gd name="T7" fmla="*/ 341 h 344"/>
                <a:gd name="T8" fmla="*/ 114 w 184"/>
                <a:gd name="T9" fmla="*/ 344 h 344"/>
                <a:gd name="T10" fmla="*/ 50 w 184"/>
                <a:gd name="T11" fmla="*/ 322 h 344"/>
                <a:gd name="T12" fmla="*/ 31 w 184"/>
                <a:gd name="T13" fmla="*/ 255 h 344"/>
                <a:gd name="T14" fmla="*/ 31 w 184"/>
                <a:gd name="T15" fmla="*/ 148 h 344"/>
                <a:gd name="T16" fmla="*/ 0 w 184"/>
                <a:gd name="T17" fmla="*/ 148 h 344"/>
                <a:gd name="T18" fmla="*/ 0 w 184"/>
                <a:gd name="T19" fmla="*/ 81 h 344"/>
                <a:gd name="T20" fmla="*/ 31 w 184"/>
                <a:gd name="T21" fmla="*/ 81 h 344"/>
                <a:gd name="T22" fmla="*/ 31 w 184"/>
                <a:gd name="T23" fmla="*/ 15 h 344"/>
                <a:gd name="T24" fmla="*/ 119 w 184"/>
                <a:gd name="T25" fmla="*/ 0 h 344"/>
                <a:gd name="T26" fmla="*/ 119 w 184"/>
                <a:gd name="T27" fmla="*/ 81 h 344"/>
                <a:gd name="T28" fmla="*/ 174 w 184"/>
                <a:gd name="T29" fmla="*/ 81 h 344"/>
                <a:gd name="T30" fmla="*/ 174 w 184"/>
                <a:gd name="T31" fmla="*/ 148 h 344"/>
                <a:gd name="T32" fmla="*/ 119 w 184"/>
                <a:gd name="T33" fmla="*/ 148 h 344"/>
                <a:gd name="T34" fmla="*/ 119 w 184"/>
                <a:gd name="T35" fmla="*/ 249 h 344"/>
                <a:gd name="T36" fmla="*/ 142 w 184"/>
                <a:gd name="T37" fmla="*/ 27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4" h="344">
                  <a:moveTo>
                    <a:pt x="142" y="274"/>
                  </a:moveTo>
                  <a:cubicBezTo>
                    <a:pt x="154" y="274"/>
                    <a:pt x="168" y="271"/>
                    <a:pt x="184" y="265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73" y="335"/>
                    <a:pt x="161" y="339"/>
                    <a:pt x="151" y="341"/>
                  </a:cubicBezTo>
                  <a:cubicBezTo>
                    <a:pt x="140" y="343"/>
                    <a:pt x="128" y="344"/>
                    <a:pt x="114" y="344"/>
                  </a:cubicBezTo>
                  <a:cubicBezTo>
                    <a:pt x="84" y="344"/>
                    <a:pt x="63" y="337"/>
                    <a:pt x="50" y="322"/>
                  </a:cubicBezTo>
                  <a:cubicBezTo>
                    <a:pt x="37" y="308"/>
                    <a:pt x="31" y="285"/>
                    <a:pt x="31" y="255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19" y="148"/>
                    <a:pt x="119" y="148"/>
                    <a:pt x="119" y="148"/>
                  </a:cubicBezTo>
                  <a:cubicBezTo>
                    <a:pt x="119" y="249"/>
                    <a:pt x="119" y="249"/>
                    <a:pt x="119" y="249"/>
                  </a:cubicBezTo>
                  <a:cubicBezTo>
                    <a:pt x="119" y="266"/>
                    <a:pt x="127" y="274"/>
                    <a:pt x="142" y="2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1709738" y="479426"/>
              <a:ext cx="211137" cy="231775"/>
            </a:xfrm>
            <a:custGeom>
              <a:avLst/>
              <a:gdLst>
                <a:gd name="T0" fmla="*/ 213 w 244"/>
                <a:gd name="T1" fmla="*/ 30 h 267"/>
                <a:gd name="T2" fmla="*/ 125 w 244"/>
                <a:gd name="T3" fmla="*/ 0 h 267"/>
                <a:gd name="T4" fmla="*/ 33 w 244"/>
                <a:gd name="T5" fmla="*/ 35 h 267"/>
                <a:gd name="T6" fmla="*/ 0 w 244"/>
                <a:gd name="T7" fmla="*/ 135 h 267"/>
                <a:gd name="T8" fmla="*/ 35 w 244"/>
                <a:gd name="T9" fmla="*/ 233 h 267"/>
                <a:gd name="T10" fmla="*/ 133 w 244"/>
                <a:gd name="T11" fmla="*/ 267 h 267"/>
                <a:gd name="T12" fmla="*/ 185 w 244"/>
                <a:gd name="T13" fmla="*/ 263 h 267"/>
                <a:gd name="T14" fmla="*/ 227 w 244"/>
                <a:gd name="T15" fmla="*/ 249 h 267"/>
                <a:gd name="T16" fmla="*/ 214 w 244"/>
                <a:gd name="T17" fmla="*/ 190 h 267"/>
                <a:gd name="T18" fmla="*/ 186 w 244"/>
                <a:gd name="T19" fmla="*/ 200 h 267"/>
                <a:gd name="T20" fmla="*/ 144 w 244"/>
                <a:gd name="T21" fmla="*/ 204 h 267"/>
                <a:gd name="T22" fmla="*/ 104 w 244"/>
                <a:gd name="T23" fmla="*/ 192 h 267"/>
                <a:gd name="T24" fmla="*/ 88 w 244"/>
                <a:gd name="T25" fmla="*/ 158 h 267"/>
                <a:gd name="T26" fmla="*/ 244 w 244"/>
                <a:gd name="T27" fmla="*/ 158 h 267"/>
                <a:gd name="T28" fmla="*/ 244 w 244"/>
                <a:gd name="T29" fmla="*/ 118 h 267"/>
                <a:gd name="T30" fmla="*/ 213 w 244"/>
                <a:gd name="T31" fmla="*/ 30 h 267"/>
                <a:gd name="T32" fmla="*/ 90 w 244"/>
                <a:gd name="T33" fmla="*/ 102 h 267"/>
                <a:gd name="T34" fmla="*/ 102 w 244"/>
                <a:gd name="T35" fmla="*/ 70 h 267"/>
                <a:gd name="T36" fmla="*/ 128 w 244"/>
                <a:gd name="T37" fmla="*/ 61 h 267"/>
                <a:gd name="T38" fmla="*/ 155 w 244"/>
                <a:gd name="T39" fmla="*/ 72 h 267"/>
                <a:gd name="T40" fmla="*/ 165 w 244"/>
                <a:gd name="T41" fmla="*/ 102 h 267"/>
                <a:gd name="T42" fmla="*/ 90 w 244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4" h="267">
                  <a:moveTo>
                    <a:pt x="213" y="30"/>
                  </a:moveTo>
                  <a:cubicBezTo>
                    <a:pt x="192" y="10"/>
                    <a:pt x="163" y="0"/>
                    <a:pt x="125" y="0"/>
                  </a:cubicBezTo>
                  <a:cubicBezTo>
                    <a:pt x="85" y="0"/>
                    <a:pt x="54" y="12"/>
                    <a:pt x="33" y="35"/>
                  </a:cubicBezTo>
                  <a:cubicBezTo>
                    <a:pt x="11" y="58"/>
                    <a:pt x="0" y="92"/>
                    <a:pt x="0" y="135"/>
                  </a:cubicBezTo>
                  <a:cubicBezTo>
                    <a:pt x="0" y="178"/>
                    <a:pt x="12" y="210"/>
                    <a:pt x="35" y="233"/>
                  </a:cubicBezTo>
                  <a:cubicBezTo>
                    <a:pt x="59" y="256"/>
                    <a:pt x="91" y="267"/>
                    <a:pt x="133" y="267"/>
                  </a:cubicBezTo>
                  <a:cubicBezTo>
                    <a:pt x="153" y="267"/>
                    <a:pt x="171" y="266"/>
                    <a:pt x="185" y="263"/>
                  </a:cubicBezTo>
                  <a:cubicBezTo>
                    <a:pt x="200" y="261"/>
                    <a:pt x="214" y="256"/>
                    <a:pt x="227" y="249"/>
                  </a:cubicBezTo>
                  <a:cubicBezTo>
                    <a:pt x="214" y="190"/>
                    <a:pt x="214" y="190"/>
                    <a:pt x="214" y="190"/>
                  </a:cubicBezTo>
                  <a:cubicBezTo>
                    <a:pt x="204" y="194"/>
                    <a:pt x="195" y="197"/>
                    <a:pt x="186" y="200"/>
                  </a:cubicBezTo>
                  <a:cubicBezTo>
                    <a:pt x="173" y="202"/>
                    <a:pt x="159" y="204"/>
                    <a:pt x="144" y="204"/>
                  </a:cubicBezTo>
                  <a:cubicBezTo>
                    <a:pt x="127" y="204"/>
                    <a:pt x="114" y="200"/>
                    <a:pt x="104" y="192"/>
                  </a:cubicBezTo>
                  <a:cubicBezTo>
                    <a:pt x="94" y="183"/>
                    <a:pt x="89" y="172"/>
                    <a:pt x="88" y="158"/>
                  </a:cubicBezTo>
                  <a:cubicBezTo>
                    <a:pt x="244" y="158"/>
                    <a:pt x="244" y="158"/>
                    <a:pt x="244" y="158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4" y="80"/>
                    <a:pt x="234" y="51"/>
                    <a:pt x="213" y="30"/>
                  </a:cubicBezTo>
                  <a:moveTo>
                    <a:pt x="90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9" y="64"/>
                    <a:pt x="118" y="61"/>
                    <a:pt x="128" y="61"/>
                  </a:cubicBezTo>
                  <a:cubicBezTo>
                    <a:pt x="139" y="61"/>
                    <a:pt x="148" y="64"/>
                    <a:pt x="155" y="72"/>
                  </a:cubicBezTo>
                  <a:cubicBezTo>
                    <a:pt x="161" y="79"/>
                    <a:pt x="165" y="89"/>
                    <a:pt x="165" y="102"/>
                  </a:cubicBezTo>
                  <a:lnTo>
                    <a:pt x="9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668338" y="479426"/>
              <a:ext cx="209550" cy="231775"/>
            </a:xfrm>
            <a:custGeom>
              <a:avLst/>
              <a:gdLst>
                <a:gd name="T0" fmla="*/ 212 w 243"/>
                <a:gd name="T1" fmla="*/ 30 h 267"/>
                <a:gd name="T2" fmla="*/ 124 w 243"/>
                <a:gd name="T3" fmla="*/ 0 h 267"/>
                <a:gd name="T4" fmla="*/ 32 w 243"/>
                <a:gd name="T5" fmla="*/ 35 h 267"/>
                <a:gd name="T6" fmla="*/ 0 w 243"/>
                <a:gd name="T7" fmla="*/ 135 h 267"/>
                <a:gd name="T8" fmla="*/ 35 w 243"/>
                <a:gd name="T9" fmla="*/ 233 h 267"/>
                <a:gd name="T10" fmla="*/ 132 w 243"/>
                <a:gd name="T11" fmla="*/ 267 h 267"/>
                <a:gd name="T12" fmla="*/ 184 w 243"/>
                <a:gd name="T13" fmla="*/ 263 h 267"/>
                <a:gd name="T14" fmla="*/ 227 w 243"/>
                <a:gd name="T15" fmla="*/ 249 h 267"/>
                <a:gd name="T16" fmla="*/ 213 w 243"/>
                <a:gd name="T17" fmla="*/ 190 h 267"/>
                <a:gd name="T18" fmla="*/ 185 w 243"/>
                <a:gd name="T19" fmla="*/ 200 h 267"/>
                <a:gd name="T20" fmla="*/ 143 w 243"/>
                <a:gd name="T21" fmla="*/ 204 h 267"/>
                <a:gd name="T22" fmla="*/ 103 w 243"/>
                <a:gd name="T23" fmla="*/ 192 h 267"/>
                <a:gd name="T24" fmla="*/ 88 w 243"/>
                <a:gd name="T25" fmla="*/ 158 h 267"/>
                <a:gd name="T26" fmla="*/ 243 w 243"/>
                <a:gd name="T27" fmla="*/ 158 h 267"/>
                <a:gd name="T28" fmla="*/ 243 w 243"/>
                <a:gd name="T29" fmla="*/ 118 h 267"/>
                <a:gd name="T30" fmla="*/ 212 w 243"/>
                <a:gd name="T31" fmla="*/ 30 h 267"/>
                <a:gd name="T32" fmla="*/ 89 w 243"/>
                <a:gd name="T33" fmla="*/ 102 h 267"/>
                <a:gd name="T34" fmla="*/ 102 w 243"/>
                <a:gd name="T35" fmla="*/ 70 h 267"/>
                <a:gd name="T36" fmla="*/ 127 w 243"/>
                <a:gd name="T37" fmla="*/ 61 h 267"/>
                <a:gd name="T38" fmla="*/ 154 w 243"/>
                <a:gd name="T39" fmla="*/ 72 h 267"/>
                <a:gd name="T40" fmla="*/ 164 w 243"/>
                <a:gd name="T41" fmla="*/ 102 h 267"/>
                <a:gd name="T42" fmla="*/ 89 w 243"/>
                <a:gd name="T43" fmla="*/ 10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3" h="267">
                  <a:moveTo>
                    <a:pt x="212" y="30"/>
                  </a:moveTo>
                  <a:cubicBezTo>
                    <a:pt x="191" y="10"/>
                    <a:pt x="162" y="0"/>
                    <a:pt x="124" y="0"/>
                  </a:cubicBezTo>
                  <a:cubicBezTo>
                    <a:pt x="84" y="0"/>
                    <a:pt x="53" y="12"/>
                    <a:pt x="32" y="35"/>
                  </a:cubicBezTo>
                  <a:cubicBezTo>
                    <a:pt x="10" y="58"/>
                    <a:pt x="0" y="92"/>
                    <a:pt x="0" y="135"/>
                  </a:cubicBezTo>
                  <a:cubicBezTo>
                    <a:pt x="0" y="178"/>
                    <a:pt x="11" y="210"/>
                    <a:pt x="35" y="233"/>
                  </a:cubicBezTo>
                  <a:cubicBezTo>
                    <a:pt x="58" y="256"/>
                    <a:pt x="90" y="267"/>
                    <a:pt x="132" y="267"/>
                  </a:cubicBezTo>
                  <a:cubicBezTo>
                    <a:pt x="153" y="267"/>
                    <a:pt x="170" y="266"/>
                    <a:pt x="184" y="263"/>
                  </a:cubicBezTo>
                  <a:cubicBezTo>
                    <a:pt x="199" y="261"/>
                    <a:pt x="213" y="256"/>
                    <a:pt x="227" y="249"/>
                  </a:cubicBezTo>
                  <a:cubicBezTo>
                    <a:pt x="213" y="190"/>
                    <a:pt x="213" y="190"/>
                    <a:pt x="213" y="190"/>
                  </a:cubicBezTo>
                  <a:cubicBezTo>
                    <a:pt x="203" y="194"/>
                    <a:pt x="194" y="197"/>
                    <a:pt x="185" y="200"/>
                  </a:cubicBezTo>
                  <a:cubicBezTo>
                    <a:pt x="172" y="202"/>
                    <a:pt x="158" y="204"/>
                    <a:pt x="143" y="204"/>
                  </a:cubicBezTo>
                  <a:cubicBezTo>
                    <a:pt x="126" y="204"/>
                    <a:pt x="113" y="200"/>
                    <a:pt x="103" y="192"/>
                  </a:cubicBezTo>
                  <a:cubicBezTo>
                    <a:pt x="93" y="183"/>
                    <a:pt x="88" y="172"/>
                    <a:pt x="88" y="158"/>
                  </a:cubicBezTo>
                  <a:cubicBezTo>
                    <a:pt x="243" y="158"/>
                    <a:pt x="243" y="158"/>
                    <a:pt x="243" y="158"/>
                  </a:cubicBezTo>
                  <a:cubicBezTo>
                    <a:pt x="243" y="118"/>
                    <a:pt x="243" y="118"/>
                    <a:pt x="243" y="118"/>
                  </a:cubicBezTo>
                  <a:cubicBezTo>
                    <a:pt x="243" y="80"/>
                    <a:pt x="233" y="51"/>
                    <a:pt x="212" y="30"/>
                  </a:cubicBezTo>
                  <a:moveTo>
                    <a:pt x="89" y="102"/>
                  </a:moveTo>
                  <a:cubicBezTo>
                    <a:pt x="91" y="87"/>
                    <a:pt x="95" y="77"/>
                    <a:pt x="102" y="70"/>
                  </a:cubicBezTo>
                  <a:cubicBezTo>
                    <a:pt x="108" y="64"/>
                    <a:pt x="117" y="61"/>
                    <a:pt x="127" y="61"/>
                  </a:cubicBezTo>
                  <a:cubicBezTo>
                    <a:pt x="138" y="61"/>
                    <a:pt x="147" y="64"/>
                    <a:pt x="154" y="72"/>
                  </a:cubicBezTo>
                  <a:cubicBezTo>
                    <a:pt x="160" y="79"/>
                    <a:pt x="164" y="89"/>
                    <a:pt x="164" y="102"/>
                  </a:cubicBezTo>
                  <a:lnTo>
                    <a:pt x="89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260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4212000" y="1530000"/>
            <a:ext cx="3780000" cy="37800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108000" tIns="108000" rIns="108000" bIns="108000" anchor="ctr">
            <a:normAutofit/>
          </a:bodyPr>
          <a:lstStyle>
            <a:lvl1pPr algn="ctr">
              <a:lnSpc>
                <a:spcPts val="3800"/>
              </a:lnSpc>
              <a:defRPr sz="3200" b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475327" y="5845180"/>
            <a:ext cx="5594348" cy="50564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75325" y="6362699"/>
            <a:ext cx="5594349" cy="298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105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5855996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7768046" y="6477001"/>
            <a:ext cx="3670771" cy="10002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r>
              <a:rPr lang="en-US" sz="650" baseline="0" dirty="0">
                <a:solidFill>
                  <a:schemeClr val="tx1"/>
                </a:solidFill>
                <a:latin typeface="+mn-lt"/>
              </a:rPr>
              <a:t>Progetto PRA Regione </a:t>
            </a:r>
            <a:r>
              <a:rPr lang="en-US" sz="650" baseline="0" dirty="0" err="1">
                <a:solidFill>
                  <a:schemeClr val="tx1"/>
                </a:solidFill>
                <a:latin typeface="+mn-lt"/>
              </a:rPr>
              <a:t>Siciliana</a:t>
            </a:r>
            <a:r>
              <a:rPr lang="en-US" sz="650" baseline="0" dirty="0">
                <a:solidFill>
                  <a:schemeClr val="tx1"/>
                </a:solidFill>
                <a:latin typeface="+mn-lt"/>
              </a:rPr>
              <a:t> </a:t>
            </a:r>
            <a:endParaRPr lang="en-US" sz="65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3171268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eloitte green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1414125" y="6477000"/>
            <a:ext cx="307975" cy="1000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02A3694A-AAAD-4DE7-88AB-5CA1A07E6922}" type="slidenum">
              <a:rPr lang="en-US" sz="650">
                <a:solidFill>
                  <a:schemeClr val="bg1"/>
                </a:solidFill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6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69900" y="1700213"/>
            <a:ext cx="10418233" cy="1592403"/>
          </a:xfrm>
        </p:spPr>
        <p:txBody>
          <a:bodyPr anchor="b"/>
          <a:lstStyle>
            <a:lvl1pPr>
              <a:lnSpc>
                <a:spcPct val="95000"/>
              </a:lnSpc>
              <a:defRPr sz="36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899" y="3423545"/>
            <a:ext cx="10418235" cy="1566532"/>
          </a:xfr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11410950" y="6477000"/>
            <a:ext cx="307975" cy="1000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1F32B293-2199-4AB0-BC4A-11A2162626B2}" type="slidenum">
              <a:rPr lang="en-US" sz="650"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6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03413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eloitte dark green">
    <p:bg bwMode="gray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1414125" y="6477000"/>
            <a:ext cx="307975" cy="1000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EBF59766-0815-4AE6-8738-A0EC039ED033}" type="slidenum">
              <a:rPr lang="en-US" sz="650">
                <a:solidFill>
                  <a:schemeClr val="bg1"/>
                </a:solidFill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6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469900" y="1705668"/>
            <a:ext cx="10418233" cy="1592403"/>
          </a:xfrm>
        </p:spPr>
        <p:txBody>
          <a:bodyPr anchor="b"/>
          <a:lstStyle>
            <a:lvl1pPr>
              <a:lnSpc>
                <a:spcPct val="95000"/>
              </a:lnSpc>
              <a:defRPr sz="385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900" y="3429000"/>
            <a:ext cx="10418233" cy="1566532"/>
          </a:xfr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692336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eloitte blue">
    <p:bg bwMode="gray">
      <p:bgPr>
        <a:solidFill>
          <a:srgbClr val="62B5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1414125" y="6477000"/>
            <a:ext cx="307975" cy="1000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C19BB120-34A0-46EE-8B6F-EA3B1521EB7A}" type="slidenum">
              <a:rPr lang="en-US" sz="650">
                <a:solidFill>
                  <a:schemeClr val="bg1"/>
                </a:solidFill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6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69900" y="1705668"/>
            <a:ext cx="10418233" cy="1592403"/>
          </a:xfrm>
        </p:spPr>
        <p:txBody>
          <a:bodyPr anchor="b"/>
          <a:lstStyle>
            <a:lvl1pPr>
              <a:lnSpc>
                <a:spcPct val="95000"/>
              </a:lnSpc>
              <a:defRPr sz="385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900" y="3429000"/>
            <a:ext cx="10418233" cy="1566532"/>
          </a:xfr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912247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eloitte dark blue">
    <p:bg bwMode="gray">
      <p:bgPr>
        <a:solidFill>
          <a:srgbClr val="0121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1414125" y="6477000"/>
            <a:ext cx="307975" cy="1000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470A2058-9763-4A7A-8956-59A4B3225039}" type="slidenum">
              <a:rPr lang="en-US" sz="650">
                <a:solidFill>
                  <a:schemeClr val="bg1"/>
                </a:solidFill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6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469900" y="1705668"/>
            <a:ext cx="10418233" cy="1592403"/>
          </a:xfrm>
        </p:spPr>
        <p:txBody>
          <a:bodyPr anchor="b"/>
          <a:lstStyle>
            <a:lvl1pPr>
              <a:lnSpc>
                <a:spcPct val="95000"/>
              </a:lnSpc>
              <a:defRPr sz="385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900" y="3429000"/>
            <a:ext cx="10418233" cy="1566532"/>
          </a:xfr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982610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Deloitte black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1414125" y="6477000"/>
            <a:ext cx="307975" cy="1000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C3DBC00C-D756-4998-B718-244ADFD25315}" type="slidenum">
              <a:rPr lang="en-US" sz="650">
                <a:solidFill>
                  <a:schemeClr val="bg1"/>
                </a:solidFill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6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 bwMode="gray">
          <a:xfrm>
            <a:off x="469900" y="1705668"/>
            <a:ext cx="10418233" cy="1592403"/>
          </a:xfrm>
        </p:spPr>
        <p:txBody>
          <a:bodyPr anchor="b"/>
          <a:lstStyle>
            <a:lvl1pPr>
              <a:lnSpc>
                <a:spcPct val="95000"/>
              </a:lnSpc>
              <a:defRPr sz="385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69900" y="3429000"/>
            <a:ext cx="10418233" cy="1566532"/>
          </a:xfrm>
        </p:spPr>
        <p:txBody>
          <a:bodyPr>
            <a:noAutofit/>
          </a:bodyPr>
          <a:lstStyle>
            <a:lvl1pPr marL="0" indent="0">
              <a:lnSpc>
                <a:spcPct val="95000"/>
              </a:lnSpc>
              <a:spcAft>
                <a:spcPts val="0"/>
              </a:spcAft>
              <a:buNone/>
              <a:defRPr sz="385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097426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vmlDrawing" Target="../drawings/vmlDrawing1.v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3" hidden="1"/>
          <p:cNvGraphicFramePr>
            <a:graphicFrameLocks noChangeAspect="1"/>
          </p:cNvGraphicFramePr>
          <p:nvPr>
            <p:custDataLst>
              <p:tags r:id="rId43"/>
            </p:custDataLst>
            <p:extLst>
              <p:ext uri="{D42A27DB-BD31-4B8C-83A1-F6EECF244321}">
                <p14:modId xmlns:p14="http://schemas.microsoft.com/office/powerpoint/2010/main" val="2005326753"/>
              </p:ext>
            </p:extLst>
          </p:nvPr>
        </p:nvGraphicFramePr>
        <p:xfrm>
          <a:off x="1588" y="1588"/>
          <a:ext cx="317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032" name="think-cell Slide" r:id="rId44" imgW="360" imgH="360" progId="TCLayout.ActiveDocument.1">
                  <p:embed/>
                </p:oleObj>
              </mc:Choice>
              <mc:Fallback>
                <p:oleObj name="think-cell Slide" r:id="rId44" imgW="360" imgH="360" progId="TCLayout.ActiveDocument.1">
                  <p:embed/>
                  <p:pic>
                    <p:nvPicPr>
                      <p:cNvPr id="0" name="Object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3175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gray">
          <a:xfrm>
            <a:off x="469900" y="403225"/>
            <a:ext cx="112522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title style</a:t>
            </a:r>
          </a:p>
        </p:txBody>
      </p:sp>
      <p:sp>
        <p:nvSpPr>
          <p:cNvPr id="1028" name="Text Placeholder 18"/>
          <p:cNvSpPr>
            <a:spLocks noGrp="1"/>
          </p:cNvSpPr>
          <p:nvPr>
            <p:ph type="body" idx="1"/>
          </p:nvPr>
        </p:nvSpPr>
        <p:spPr bwMode="auto">
          <a:xfrm>
            <a:off x="469900" y="1665288"/>
            <a:ext cx="11252200" cy="463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text styles</a:t>
            </a:r>
          </a:p>
          <a:p>
            <a:pPr lvl="1"/>
            <a:r>
              <a:rPr lang="en-US" altLang="it-IT"/>
              <a:t>Second level</a:t>
            </a:r>
          </a:p>
          <a:p>
            <a:pPr lvl="2"/>
            <a:r>
              <a:rPr lang="en-US" altLang="it-IT"/>
              <a:t>Third level</a:t>
            </a:r>
          </a:p>
          <a:p>
            <a:pPr lvl="3"/>
            <a:r>
              <a:rPr lang="en-US" altLang="it-IT"/>
              <a:t>Fourth level</a:t>
            </a:r>
          </a:p>
          <a:p>
            <a:pPr lvl="4"/>
            <a:r>
              <a:rPr lang="en-US" altLang="it-IT"/>
              <a:t>Fifth level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410950" y="6477000"/>
            <a:ext cx="307975" cy="1000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1219170" eaLnBrk="1" fontAlgn="auto" hangingPunct="1">
              <a:spcBef>
                <a:spcPts val="800"/>
              </a:spcBef>
              <a:spcAft>
                <a:spcPts val="0"/>
              </a:spcAft>
              <a:buSzPct val="100000"/>
              <a:buFont typeface="Arial"/>
              <a:buNone/>
              <a:defRPr/>
            </a:pPr>
            <a:fld id="{3658B206-35BE-4981-8164-3525D352DF9F}" type="slidenum">
              <a:rPr lang="en-US" sz="650">
                <a:latin typeface="+mn-lt"/>
              </a:rPr>
              <a:pPr algn="r" defTabSz="1219170" eaLnBrk="1" fontAlgn="auto" hangingPunct="1">
                <a:spcBef>
                  <a:spcPts val="800"/>
                </a:spcBef>
                <a:spcAft>
                  <a:spcPts val="0"/>
                </a:spcAft>
                <a:buSzPct val="100000"/>
                <a:buFont typeface="Arial"/>
                <a:buNone/>
                <a:defRPr/>
              </a:pPr>
              <a:t>‹N›</a:t>
            </a:fld>
            <a:endParaRPr lang="en-US" sz="650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6" r:id="rId1"/>
    <p:sldLayoutId id="2147484367" r:id="rId2"/>
    <p:sldLayoutId id="2147484368" r:id="rId3"/>
    <p:sldLayoutId id="2147484369" r:id="rId4"/>
    <p:sldLayoutId id="2147484370" r:id="rId5"/>
    <p:sldLayoutId id="2147484371" r:id="rId6"/>
    <p:sldLayoutId id="2147484372" r:id="rId7"/>
    <p:sldLayoutId id="2147484373" r:id="rId8"/>
    <p:sldLayoutId id="2147484374" r:id="rId9"/>
    <p:sldLayoutId id="2147484375" r:id="rId10"/>
    <p:sldLayoutId id="2147484376" r:id="rId11"/>
    <p:sldLayoutId id="2147484377" r:id="rId12"/>
    <p:sldLayoutId id="2147484378" r:id="rId13"/>
    <p:sldLayoutId id="2147484379" r:id="rId14"/>
    <p:sldLayoutId id="2147484380" r:id="rId15"/>
    <p:sldLayoutId id="2147484326" r:id="rId16"/>
    <p:sldLayoutId id="2147484327" r:id="rId17"/>
    <p:sldLayoutId id="2147484328" r:id="rId18"/>
    <p:sldLayoutId id="2147484329" r:id="rId19"/>
    <p:sldLayoutId id="2147484330" r:id="rId20"/>
    <p:sldLayoutId id="2147484331" r:id="rId21"/>
    <p:sldLayoutId id="2147484332" r:id="rId22"/>
    <p:sldLayoutId id="2147484333" r:id="rId23"/>
    <p:sldLayoutId id="2147484334" r:id="rId24"/>
    <p:sldLayoutId id="2147484335" r:id="rId25"/>
    <p:sldLayoutId id="2147484336" r:id="rId26"/>
    <p:sldLayoutId id="2147484337" r:id="rId27"/>
    <p:sldLayoutId id="2147484338" r:id="rId28"/>
    <p:sldLayoutId id="2147484339" r:id="rId29"/>
    <p:sldLayoutId id="2147484381" r:id="rId30"/>
    <p:sldLayoutId id="2147484340" r:id="rId31"/>
    <p:sldLayoutId id="2147484341" r:id="rId32"/>
    <p:sldLayoutId id="2147484382" r:id="rId33"/>
    <p:sldLayoutId id="2147484383" r:id="rId34"/>
    <p:sldLayoutId id="2147484384" r:id="rId35"/>
    <p:sldLayoutId id="2147484342" r:id="rId36"/>
    <p:sldLayoutId id="2147484385" r:id="rId37"/>
    <p:sldLayoutId id="2147484343" r:id="rId38"/>
    <p:sldLayoutId id="2147484344" r:id="rId39"/>
    <p:sldLayoutId id="2147484345" r:id="rId40"/>
  </p:sldLayoutIdLst>
  <p:transition>
    <p:fade/>
  </p:transition>
  <p:hf hdr="0" dt="0"/>
  <p:txStyles>
    <p:titleStyle>
      <a:lvl1pPr algn="l" defTabSz="1217613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217613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Verdana" panose="020B0604030504040204" pitchFamily="34" charset="0"/>
        </a:defRPr>
      </a:lvl2pPr>
      <a:lvl3pPr algn="l" defTabSz="1217613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Verdana" panose="020B0604030504040204" pitchFamily="34" charset="0"/>
        </a:defRPr>
      </a:lvl3pPr>
      <a:lvl4pPr algn="l" defTabSz="1217613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Verdana" panose="020B0604030504040204" pitchFamily="34" charset="0"/>
        </a:defRPr>
      </a:lvl4pPr>
      <a:lvl5pPr algn="l" defTabSz="1217613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Verdana" panose="020B0604030504040204" pitchFamily="34" charset="0"/>
        </a:defRPr>
      </a:lvl5pPr>
      <a:lvl6pPr marL="457200" algn="l" defTabSz="1217613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Verdana" panose="020B0604030504040204" pitchFamily="34" charset="0"/>
        </a:defRPr>
      </a:lvl6pPr>
      <a:lvl7pPr marL="914400" algn="l" defTabSz="1217613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Verdana" panose="020B0604030504040204" pitchFamily="34" charset="0"/>
        </a:defRPr>
      </a:lvl7pPr>
      <a:lvl8pPr marL="1371600" algn="l" defTabSz="1217613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Verdana" panose="020B0604030504040204" pitchFamily="34" charset="0"/>
        </a:defRPr>
      </a:lvl8pPr>
      <a:lvl9pPr marL="1828800" algn="l" defTabSz="1217613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Verdana" panose="020B0604030504040204" pitchFamily="34" charset="0"/>
        </a:defRPr>
      </a:lvl9pPr>
    </p:titleStyle>
    <p:bodyStyle>
      <a:lvl1pPr algn="l" defTabSz="1217613" rtl="0" eaLnBrk="0" fontAlgn="base" hangingPunct="0">
        <a:spcBef>
          <a:spcPct val="0"/>
        </a:spcBef>
        <a:spcAft>
          <a:spcPts val="1338"/>
        </a:spcAft>
        <a:buSzPct val="100000"/>
        <a:buFont typeface="Arial" panose="020B0604020202020204" pitchFamily="34" charset="0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1217613" rtl="0" eaLnBrk="0" fontAlgn="base" hangingPunct="0">
        <a:spcBef>
          <a:spcPct val="0"/>
        </a:spcBef>
        <a:spcAft>
          <a:spcPts val="1338"/>
        </a:spcAft>
        <a:buSzPct val="100000"/>
        <a:buFont typeface="Arial" panose="020B0604020202020204" pitchFamily="34" charset="0"/>
        <a:defRPr lang="en-US" sz="1200" b="1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234950" indent="-234950" algn="l" defTabSz="1217613" rtl="0" eaLnBrk="0" fontAlgn="base" hangingPunct="0">
        <a:spcBef>
          <a:spcPct val="0"/>
        </a:spcBef>
        <a:spcAft>
          <a:spcPts val="1338"/>
        </a:spcAft>
        <a:buSzPct val="100000"/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474663" indent="-234950" algn="l" defTabSz="1217613" rtl="0" eaLnBrk="0" fontAlgn="base" hangingPunct="0">
        <a:spcBef>
          <a:spcPct val="0"/>
        </a:spcBef>
        <a:spcAft>
          <a:spcPts val="1338"/>
        </a:spcAft>
        <a:buSzPct val="100000"/>
        <a:buFont typeface="Verdana" panose="020B0604030504040204" pitchFamily="34" charset="0"/>
        <a:buChar char="−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709613" indent="-234950" algn="l" defTabSz="1063625" rtl="0" eaLnBrk="0" fontAlgn="base" hangingPunct="0">
        <a:spcBef>
          <a:spcPct val="0"/>
        </a:spcBef>
        <a:spcAft>
          <a:spcPts val="1338"/>
        </a:spcAft>
        <a:buSzPct val="100000"/>
        <a:buFont typeface="Verdana" panose="020B0604030504040204" pitchFamily="34" charset="0"/>
        <a:buChar char="−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12.xml"/><Relationship Id="rId7" Type="http://schemas.openxmlformats.org/officeDocument/2006/relationships/slideLayout" Target="../slideLayouts/slideLayout16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10" Type="http://schemas.openxmlformats.org/officeDocument/2006/relationships/image" Target="../media/image12.png"/><Relationship Id="rId4" Type="http://schemas.openxmlformats.org/officeDocument/2006/relationships/tags" Target="../tags/tag13.xml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6413" y="2826239"/>
            <a:ext cx="9606012" cy="2354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r>
              <a:rPr lang="it-IT" sz="2800" b="1" dirty="0" smtClean="0">
                <a:solidFill>
                  <a:srgbClr val="313131"/>
                </a:solidFill>
              </a:rPr>
              <a:t>Piano di Rafforzamento Amministrativo (PRA) della Regione Siciliana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endParaRPr lang="it-IT" sz="600" i="1" dirty="0" smtClean="0">
              <a:solidFill>
                <a:srgbClr val="313131"/>
              </a:solidFill>
            </a:endParaRPr>
          </a:p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endParaRPr lang="it-IT" sz="600" i="1" dirty="0" smtClean="0">
              <a:solidFill>
                <a:srgbClr val="313131"/>
              </a:solidFill>
            </a:endParaRPr>
          </a:p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r>
              <a:rPr lang="it-IT" sz="2200" i="1" dirty="0" smtClean="0">
                <a:solidFill>
                  <a:srgbClr val="313131"/>
                </a:solidFill>
              </a:rPr>
              <a:t>Palermo</a:t>
            </a:r>
            <a:r>
              <a:rPr lang="it-IT" sz="2200" i="1" smtClean="0">
                <a:solidFill>
                  <a:srgbClr val="313131"/>
                </a:solidFill>
              </a:rPr>
              <a:t>, 25 giugno </a:t>
            </a:r>
            <a:r>
              <a:rPr lang="it-IT" sz="2200" i="1" dirty="0">
                <a:solidFill>
                  <a:srgbClr val="313131"/>
                </a:solidFill>
              </a:rPr>
              <a:t>2019 - Comitato </a:t>
            </a:r>
            <a:r>
              <a:rPr lang="it-IT" sz="2200" i="1">
                <a:solidFill>
                  <a:srgbClr val="313131"/>
                </a:solidFill>
              </a:rPr>
              <a:t>di </a:t>
            </a:r>
            <a:r>
              <a:rPr lang="it-IT" sz="2200" i="1" smtClean="0">
                <a:solidFill>
                  <a:srgbClr val="313131"/>
                </a:solidFill>
              </a:rPr>
              <a:t>Sorveglianza FSE</a:t>
            </a:r>
            <a:endParaRPr lang="en-US" sz="2200" i="1" dirty="0" smtClean="0">
              <a:solidFill>
                <a:srgbClr val="313131"/>
              </a:solidFill>
            </a:endParaRP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xmlns="" id="{13E0875D-F379-462C-A0B6-65B2369EED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18297" y="207816"/>
            <a:ext cx="3582423" cy="1533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397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75385" y="402586"/>
            <a:ext cx="11346715" cy="698501"/>
          </a:xfrm>
        </p:spPr>
        <p:txBody>
          <a:bodyPr/>
          <a:lstStyle/>
          <a:p>
            <a:r>
              <a:rPr lang="it-IT" b="1" dirty="0"/>
              <a:t>«Gestione e Attuazione – Aiuti a Titolarità»</a:t>
            </a:r>
            <a:br>
              <a:rPr lang="it-IT" b="1" dirty="0"/>
            </a:br>
            <a:r>
              <a:rPr lang="it-IT" i="1" dirty="0" smtClean="0"/>
              <a:t>Esempio di una soluzione di breve periodo</a:t>
            </a:r>
            <a:endParaRPr lang="it-IT" i="1" dirty="0"/>
          </a:p>
        </p:txBody>
      </p:sp>
      <p:graphicFrame>
        <p:nvGraphicFramePr>
          <p:cNvPr id="46" name="Group 3"/>
          <p:cNvGraphicFramePr>
            <a:graphicFrameLocks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1779257"/>
              </p:ext>
            </p:extLst>
          </p:nvPr>
        </p:nvGraphicFramePr>
        <p:xfrm>
          <a:off x="375380" y="1697303"/>
          <a:ext cx="11461060" cy="1547233"/>
        </p:xfrm>
        <a:graphic>
          <a:graphicData uri="http://schemas.openxmlformats.org/drawingml/2006/table">
            <a:tbl>
              <a:tblPr/>
              <a:tblGrid>
                <a:gridCol w="3494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671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207159">
                  <a:extLst>
                    <a:ext uri="{9D8B030D-6E8A-4147-A177-3AD203B41FA5}">
                      <a16:colId xmlns:a16="http://schemas.microsoft.com/office/drawing/2014/main" xmlns="" val="1999911740"/>
                    </a:ext>
                  </a:extLst>
                </a:gridCol>
                <a:gridCol w="1768642">
                  <a:extLst>
                    <a:ext uri="{9D8B030D-6E8A-4147-A177-3AD203B41FA5}">
                      <a16:colId xmlns:a16="http://schemas.microsoft.com/office/drawing/2014/main" xmlns="" val="3812738240"/>
                    </a:ext>
                  </a:extLst>
                </a:gridCol>
                <a:gridCol w="1768642">
                  <a:extLst>
                    <a:ext uri="{9D8B030D-6E8A-4147-A177-3AD203B41FA5}">
                      <a16:colId xmlns:a16="http://schemas.microsoft.com/office/drawing/2014/main" xmlns="" val="654559918"/>
                    </a:ext>
                  </a:extLst>
                </a:gridCol>
              </a:tblGrid>
              <a:tr h="4735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Criticità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marL="91561" marR="91561" marT="91440" marB="9144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Descrizione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marL="91561" marR="91561" marT="91440" marB="9144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Processo impattato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marL="91561" marR="91561" marT="91440" marB="9144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Tipologia criticità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marL="91561" marR="91561" marT="91440" marB="9144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766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#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Parere di conformità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100" b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Le attuali modalità di</a:t>
                      </a:r>
                      <a:r>
                        <a:rPr lang="it-IT" sz="1100" b="0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predisposizione dei pareri di conformità, </a:t>
                      </a:r>
                      <a:r>
                        <a:rPr lang="it-IT" sz="1100" b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solo a valle della predisposizione completa della</a:t>
                      </a:r>
                      <a:r>
                        <a:rPr lang="it-IT" sz="1100" b="0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documentazione stessa, comportano tempi lunghi e numerosi re-work</a:t>
                      </a:r>
                      <a:endParaRPr lang="it-IT" sz="1100" b="0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Gestione e Attuazione</a:t>
                      </a: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pSp>
        <p:nvGrpSpPr>
          <p:cNvPr id="47" name="Group 285"/>
          <p:cNvGrpSpPr>
            <a:grpSpLocks noChangeAspect="1"/>
          </p:cNvGrpSpPr>
          <p:nvPr/>
        </p:nvGrpSpPr>
        <p:grpSpPr bwMode="auto">
          <a:xfrm>
            <a:off x="10511792" y="2535854"/>
            <a:ext cx="370763" cy="369676"/>
            <a:chOff x="388" y="758"/>
            <a:chExt cx="341" cy="340"/>
          </a:xfrm>
          <a:solidFill>
            <a:schemeClr val="accent1"/>
          </a:solidFill>
        </p:grpSpPr>
        <p:sp>
          <p:nvSpPr>
            <p:cNvPr id="48" name="Freeform 286"/>
            <p:cNvSpPr>
              <a:spLocks noEditPoints="1"/>
            </p:cNvSpPr>
            <p:nvPr/>
          </p:nvSpPr>
          <p:spPr bwMode="auto">
            <a:xfrm>
              <a:off x="462" y="834"/>
              <a:ext cx="192" cy="192"/>
            </a:xfrm>
            <a:custGeom>
              <a:avLst/>
              <a:gdLst>
                <a:gd name="T0" fmla="*/ 43 w 289"/>
                <a:gd name="T1" fmla="*/ 289 h 289"/>
                <a:gd name="T2" fmla="*/ 13 w 289"/>
                <a:gd name="T3" fmla="*/ 276 h 289"/>
                <a:gd name="T4" fmla="*/ 0 w 289"/>
                <a:gd name="T5" fmla="*/ 246 h 289"/>
                <a:gd name="T6" fmla="*/ 13 w 289"/>
                <a:gd name="T7" fmla="*/ 216 h 289"/>
                <a:gd name="T8" fmla="*/ 118 w 289"/>
                <a:gd name="T9" fmla="*/ 111 h 289"/>
                <a:gd name="T10" fmla="*/ 140 w 289"/>
                <a:gd name="T11" fmla="*/ 29 h 289"/>
                <a:gd name="T12" fmla="*/ 156 w 289"/>
                <a:gd name="T13" fmla="*/ 16 h 289"/>
                <a:gd name="T14" fmla="*/ 229 w 289"/>
                <a:gd name="T15" fmla="*/ 9 h 289"/>
                <a:gd name="T16" fmla="*/ 235 w 289"/>
                <a:gd name="T17" fmla="*/ 16 h 289"/>
                <a:gd name="T18" fmla="*/ 233 w 289"/>
                <a:gd name="T19" fmla="*/ 26 h 289"/>
                <a:gd name="T20" fmla="*/ 194 w 289"/>
                <a:gd name="T21" fmla="*/ 65 h 289"/>
                <a:gd name="T22" fmla="*/ 208 w 289"/>
                <a:gd name="T23" fmla="*/ 81 h 289"/>
                <a:gd name="T24" fmla="*/ 224 w 289"/>
                <a:gd name="T25" fmla="*/ 95 h 289"/>
                <a:gd name="T26" fmla="*/ 263 w 289"/>
                <a:gd name="T27" fmla="*/ 56 h 289"/>
                <a:gd name="T28" fmla="*/ 273 w 289"/>
                <a:gd name="T29" fmla="*/ 54 h 289"/>
                <a:gd name="T30" fmla="*/ 280 w 289"/>
                <a:gd name="T31" fmla="*/ 60 h 289"/>
                <a:gd name="T32" fmla="*/ 273 w 289"/>
                <a:gd name="T33" fmla="*/ 133 h 289"/>
                <a:gd name="T34" fmla="*/ 273 w 289"/>
                <a:gd name="T35" fmla="*/ 133 h 289"/>
                <a:gd name="T36" fmla="*/ 260 w 289"/>
                <a:gd name="T37" fmla="*/ 149 h 289"/>
                <a:gd name="T38" fmla="*/ 178 w 289"/>
                <a:gd name="T39" fmla="*/ 171 h 289"/>
                <a:gd name="T40" fmla="*/ 73 w 289"/>
                <a:gd name="T41" fmla="*/ 276 h 289"/>
                <a:gd name="T42" fmla="*/ 43 w 289"/>
                <a:gd name="T43" fmla="*/ 289 h 289"/>
                <a:gd name="T44" fmla="*/ 200 w 289"/>
                <a:gd name="T45" fmla="*/ 25 h 289"/>
                <a:gd name="T46" fmla="*/ 167 w 289"/>
                <a:gd name="T47" fmla="*/ 34 h 289"/>
                <a:gd name="T48" fmla="*/ 155 w 289"/>
                <a:gd name="T49" fmla="*/ 44 h 289"/>
                <a:gd name="T50" fmla="*/ 140 w 289"/>
                <a:gd name="T51" fmla="*/ 110 h 289"/>
                <a:gd name="T52" fmla="*/ 137 w 289"/>
                <a:gd name="T53" fmla="*/ 122 h 289"/>
                <a:gd name="T54" fmla="*/ 28 w 289"/>
                <a:gd name="T55" fmla="*/ 231 h 289"/>
                <a:gd name="T56" fmla="*/ 22 w 289"/>
                <a:gd name="T57" fmla="*/ 246 h 289"/>
                <a:gd name="T58" fmla="*/ 28 w 289"/>
                <a:gd name="T59" fmla="*/ 261 h 289"/>
                <a:gd name="T60" fmla="*/ 58 w 289"/>
                <a:gd name="T61" fmla="*/ 261 h 289"/>
                <a:gd name="T62" fmla="*/ 167 w 289"/>
                <a:gd name="T63" fmla="*/ 152 h 289"/>
                <a:gd name="T64" fmla="*/ 179 w 289"/>
                <a:gd name="T65" fmla="*/ 149 h 289"/>
                <a:gd name="T66" fmla="*/ 245 w 289"/>
                <a:gd name="T67" fmla="*/ 134 h 289"/>
                <a:gd name="T68" fmla="*/ 255 w 289"/>
                <a:gd name="T69" fmla="*/ 122 h 289"/>
                <a:gd name="T70" fmla="*/ 255 w 289"/>
                <a:gd name="T71" fmla="*/ 122 h 289"/>
                <a:gd name="T72" fmla="*/ 264 w 289"/>
                <a:gd name="T73" fmla="*/ 85 h 289"/>
                <a:gd name="T74" fmla="*/ 232 w 289"/>
                <a:gd name="T75" fmla="*/ 117 h 289"/>
                <a:gd name="T76" fmla="*/ 219 w 289"/>
                <a:gd name="T77" fmla="*/ 118 h 289"/>
                <a:gd name="T78" fmla="*/ 192 w 289"/>
                <a:gd name="T79" fmla="*/ 96 h 289"/>
                <a:gd name="T80" fmla="*/ 171 w 289"/>
                <a:gd name="T81" fmla="*/ 70 h 289"/>
                <a:gd name="T82" fmla="*/ 172 w 289"/>
                <a:gd name="T83" fmla="*/ 56 h 289"/>
                <a:gd name="T84" fmla="*/ 204 w 289"/>
                <a:gd name="T85" fmla="*/ 25 h 289"/>
                <a:gd name="T86" fmla="*/ 200 w 289"/>
                <a:gd name="T87" fmla="*/ 2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9" h="289">
                  <a:moveTo>
                    <a:pt x="43" y="289"/>
                  </a:moveTo>
                  <a:cubicBezTo>
                    <a:pt x="32" y="289"/>
                    <a:pt x="21" y="284"/>
                    <a:pt x="13" y="276"/>
                  </a:cubicBezTo>
                  <a:cubicBezTo>
                    <a:pt x="5" y="268"/>
                    <a:pt x="0" y="257"/>
                    <a:pt x="0" y="246"/>
                  </a:cubicBezTo>
                  <a:cubicBezTo>
                    <a:pt x="0" y="235"/>
                    <a:pt x="5" y="224"/>
                    <a:pt x="13" y="216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0" y="82"/>
                    <a:pt x="118" y="50"/>
                    <a:pt x="140" y="29"/>
                  </a:cubicBezTo>
                  <a:cubicBezTo>
                    <a:pt x="144" y="24"/>
                    <a:pt x="150" y="20"/>
                    <a:pt x="156" y="16"/>
                  </a:cubicBezTo>
                  <a:cubicBezTo>
                    <a:pt x="178" y="3"/>
                    <a:pt x="204" y="0"/>
                    <a:pt x="229" y="9"/>
                  </a:cubicBezTo>
                  <a:cubicBezTo>
                    <a:pt x="232" y="10"/>
                    <a:pt x="235" y="13"/>
                    <a:pt x="235" y="16"/>
                  </a:cubicBezTo>
                  <a:cubicBezTo>
                    <a:pt x="236" y="20"/>
                    <a:pt x="235" y="24"/>
                    <a:pt x="233" y="26"/>
                  </a:cubicBezTo>
                  <a:cubicBezTo>
                    <a:pt x="194" y="65"/>
                    <a:pt x="194" y="65"/>
                    <a:pt x="194" y="65"/>
                  </a:cubicBezTo>
                  <a:cubicBezTo>
                    <a:pt x="198" y="71"/>
                    <a:pt x="203" y="76"/>
                    <a:pt x="208" y="81"/>
                  </a:cubicBezTo>
                  <a:cubicBezTo>
                    <a:pt x="213" y="86"/>
                    <a:pt x="218" y="91"/>
                    <a:pt x="224" y="95"/>
                  </a:cubicBezTo>
                  <a:cubicBezTo>
                    <a:pt x="263" y="56"/>
                    <a:pt x="263" y="56"/>
                    <a:pt x="263" y="56"/>
                  </a:cubicBezTo>
                  <a:cubicBezTo>
                    <a:pt x="265" y="54"/>
                    <a:pt x="269" y="53"/>
                    <a:pt x="273" y="54"/>
                  </a:cubicBezTo>
                  <a:cubicBezTo>
                    <a:pt x="276" y="54"/>
                    <a:pt x="279" y="57"/>
                    <a:pt x="280" y="60"/>
                  </a:cubicBezTo>
                  <a:cubicBezTo>
                    <a:pt x="289" y="85"/>
                    <a:pt x="286" y="111"/>
                    <a:pt x="273" y="133"/>
                  </a:cubicBezTo>
                  <a:cubicBezTo>
                    <a:pt x="273" y="133"/>
                    <a:pt x="273" y="133"/>
                    <a:pt x="273" y="133"/>
                  </a:cubicBezTo>
                  <a:cubicBezTo>
                    <a:pt x="269" y="139"/>
                    <a:pt x="265" y="145"/>
                    <a:pt x="260" y="149"/>
                  </a:cubicBezTo>
                  <a:cubicBezTo>
                    <a:pt x="239" y="171"/>
                    <a:pt x="207" y="179"/>
                    <a:pt x="178" y="171"/>
                  </a:cubicBezTo>
                  <a:cubicBezTo>
                    <a:pt x="73" y="276"/>
                    <a:pt x="73" y="276"/>
                    <a:pt x="73" y="276"/>
                  </a:cubicBezTo>
                  <a:cubicBezTo>
                    <a:pt x="65" y="284"/>
                    <a:pt x="54" y="289"/>
                    <a:pt x="43" y="289"/>
                  </a:cubicBezTo>
                  <a:close/>
                  <a:moveTo>
                    <a:pt x="200" y="25"/>
                  </a:moveTo>
                  <a:cubicBezTo>
                    <a:pt x="188" y="25"/>
                    <a:pt x="177" y="28"/>
                    <a:pt x="167" y="34"/>
                  </a:cubicBezTo>
                  <a:cubicBezTo>
                    <a:pt x="162" y="37"/>
                    <a:pt x="158" y="40"/>
                    <a:pt x="155" y="44"/>
                  </a:cubicBezTo>
                  <a:cubicBezTo>
                    <a:pt x="137" y="61"/>
                    <a:pt x="132" y="87"/>
                    <a:pt x="140" y="110"/>
                  </a:cubicBezTo>
                  <a:cubicBezTo>
                    <a:pt x="141" y="114"/>
                    <a:pt x="140" y="119"/>
                    <a:pt x="137" y="122"/>
                  </a:cubicBezTo>
                  <a:cubicBezTo>
                    <a:pt x="28" y="231"/>
                    <a:pt x="28" y="231"/>
                    <a:pt x="28" y="231"/>
                  </a:cubicBezTo>
                  <a:cubicBezTo>
                    <a:pt x="24" y="235"/>
                    <a:pt x="22" y="240"/>
                    <a:pt x="22" y="246"/>
                  </a:cubicBezTo>
                  <a:cubicBezTo>
                    <a:pt x="22" y="252"/>
                    <a:pt x="24" y="257"/>
                    <a:pt x="28" y="261"/>
                  </a:cubicBezTo>
                  <a:cubicBezTo>
                    <a:pt x="36" y="269"/>
                    <a:pt x="50" y="269"/>
                    <a:pt x="58" y="261"/>
                  </a:cubicBezTo>
                  <a:cubicBezTo>
                    <a:pt x="167" y="152"/>
                    <a:pt x="167" y="152"/>
                    <a:pt x="167" y="152"/>
                  </a:cubicBezTo>
                  <a:cubicBezTo>
                    <a:pt x="170" y="149"/>
                    <a:pt x="175" y="148"/>
                    <a:pt x="179" y="149"/>
                  </a:cubicBezTo>
                  <a:cubicBezTo>
                    <a:pt x="202" y="157"/>
                    <a:pt x="228" y="152"/>
                    <a:pt x="245" y="134"/>
                  </a:cubicBezTo>
                  <a:cubicBezTo>
                    <a:pt x="249" y="131"/>
                    <a:pt x="252" y="127"/>
                    <a:pt x="255" y="122"/>
                  </a:cubicBezTo>
                  <a:cubicBezTo>
                    <a:pt x="255" y="122"/>
                    <a:pt x="255" y="122"/>
                    <a:pt x="255" y="122"/>
                  </a:cubicBezTo>
                  <a:cubicBezTo>
                    <a:pt x="261" y="111"/>
                    <a:pt x="265" y="98"/>
                    <a:pt x="264" y="85"/>
                  </a:cubicBezTo>
                  <a:cubicBezTo>
                    <a:pt x="232" y="117"/>
                    <a:pt x="232" y="117"/>
                    <a:pt x="232" y="117"/>
                  </a:cubicBezTo>
                  <a:cubicBezTo>
                    <a:pt x="229" y="120"/>
                    <a:pt x="223" y="121"/>
                    <a:pt x="219" y="118"/>
                  </a:cubicBezTo>
                  <a:cubicBezTo>
                    <a:pt x="210" y="112"/>
                    <a:pt x="201" y="105"/>
                    <a:pt x="192" y="96"/>
                  </a:cubicBezTo>
                  <a:cubicBezTo>
                    <a:pt x="184" y="88"/>
                    <a:pt x="177" y="79"/>
                    <a:pt x="171" y="70"/>
                  </a:cubicBezTo>
                  <a:cubicBezTo>
                    <a:pt x="168" y="66"/>
                    <a:pt x="169" y="60"/>
                    <a:pt x="172" y="56"/>
                  </a:cubicBezTo>
                  <a:cubicBezTo>
                    <a:pt x="204" y="25"/>
                    <a:pt x="204" y="25"/>
                    <a:pt x="204" y="25"/>
                  </a:cubicBezTo>
                  <a:cubicBezTo>
                    <a:pt x="202" y="25"/>
                    <a:pt x="201" y="25"/>
                    <a:pt x="200" y="2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57" name="Freeform 287"/>
            <p:cNvSpPr>
              <a:spLocks noEditPoints="1"/>
            </p:cNvSpPr>
            <p:nvPr/>
          </p:nvSpPr>
          <p:spPr bwMode="auto">
            <a:xfrm>
              <a:off x="388" y="758"/>
              <a:ext cx="341" cy="340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</p:grpSp>
      <p:grpSp>
        <p:nvGrpSpPr>
          <p:cNvPr id="64" name="Group 545"/>
          <p:cNvGrpSpPr>
            <a:grpSpLocks noChangeAspect="1"/>
          </p:cNvGrpSpPr>
          <p:nvPr/>
        </p:nvGrpSpPr>
        <p:grpSpPr bwMode="auto">
          <a:xfrm>
            <a:off x="11070929" y="2536182"/>
            <a:ext cx="369021" cy="369021"/>
            <a:chOff x="1885" y="1944"/>
            <a:chExt cx="340" cy="340"/>
          </a:xfrm>
          <a:solidFill>
            <a:schemeClr val="accent1"/>
          </a:solidFill>
        </p:grpSpPr>
        <p:sp>
          <p:nvSpPr>
            <p:cNvPr id="65" name="Freeform 546"/>
            <p:cNvSpPr>
              <a:spLocks noEditPoints="1"/>
            </p:cNvSpPr>
            <p:nvPr/>
          </p:nvSpPr>
          <p:spPr bwMode="auto">
            <a:xfrm>
              <a:off x="1885" y="1944"/>
              <a:ext cx="340" cy="340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66" name="Freeform 547"/>
            <p:cNvSpPr>
              <a:spLocks/>
            </p:cNvSpPr>
            <p:nvPr/>
          </p:nvSpPr>
          <p:spPr bwMode="auto">
            <a:xfrm>
              <a:off x="1947" y="2007"/>
              <a:ext cx="215" cy="185"/>
            </a:xfrm>
            <a:custGeom>
              <a:avLst/>
              <a:gdLst>
                <a:gd name="T0" fmla="*/ 318 w 323"/>
                <a:gd name="T1" fmla="*/ 259 h 278"/>
                <a:gd name="T2" fmla="*/ 257 w 323"/>
                <a:gd name="T3" fmla="*/ 241 h 278"/>
                <a:gd name="T4" fmla="*/ 229 w 323"/>
                <a:gd name="T5" fmla="*/ 236 h 278"/>
                <a:gd name="T6" fmla="*/ 212 w 323"/>
                <a:gd name="T7" fmla="*/ 223 h 278"/>
                <a:gd name="T8" fmla="*/ 213 w 323"/>
                <a:gd name="T9" fmla="*/ 220 h 278"/>
                <a:gd name="T10" fmla="*/ 246 w 323"/>
                <a:gd name="T11" fmla="*/ 142 h 278"/>
                <a:gd name="T12" fmla="*/ 233 w 323"/>
                <a:gd name="T13" fmla="*/ 33 h 278"/>
                <a:gd name="T14" fmla="*/ 161 w 323"/>
                <a:gd name="T15" fmla="*/ 1 h 278"/>
                <a:gd name="T16" fmla="*/ 161 w 323"/>
                <a:gd name="T17" fmla="*/ 1 h 278"/>
                <a:gd name="T18" fmla="*/ 90 w 323"/>
                <a:gd name="T19" fmla="*/ 33 h 278"/>
                <a:gd name="T20" fmla="*/ 77 w 323"/>
                <a:gd name="T21" fmla="*/ 142 h 278"/>
                <a:gd name="T22" fmla="*/ 110 w 323"/>
                <a:gd name="T23" fmla="*/ 220 h 278"/>
                <a:gd name="T24" fmla="*/ 111 w 323"/>
                <a:gd name="T25" fmla="*/ 223 h 278"/>
                <a:gd name="T26" fmla="*/ 94 w 323"/>
                <a:gd name="T27" fmla="*/ 236 h 278"/>
                <a:gd name="T28" fmla="*/ 66 w 323"/>
                <a:gd name="T29" fmla="*/ 241 h 278"/>
                <a:gd name="T30" fmla="*/ 5 w 323"/>
                <a:gd name="T31" fmla="*/ 259 h 278"/>
                <a:gd name="T32" fmla="*/ 4 w 323"/>
                <a:gd name="T33" fmla="*/ 274 h 278"/>
                <a:gd name="T34" fmla="*/ 12 w 323"/>
                <a:gd name="T35" fmla="*/ 278 h 278"/>
                <a:gd name="T36" fmla="*/ 19 w 323"/>
                <a:gd name="T37" fmla="*/ 275 h 278"/>
                <a:gd name="T38" fmla="*/ 69 w 323"/>
                <a:gd name="T39" fmla="*/ 263 h 278"/>
                <a:gd name="T40" fmla="*/ 101 w 323"/>
                <a:gd name="T41" fmla="*/ 256 h 278"/>
                <a:gd name="T42" fmla="*/ 131 w 323"/>
                <a:gd name="T43" fmla="*/ 229 h 278"/>
                <a:gd name="T44" fmla="*/ 128 w 323"/>
                <a:gd name="T45" fmla="*/ 208 h 278"/>
                <a:gd name="T46" fmla="*/ 97 w 323"/>
                <a:gd name="T47" fmla="*/ 137 h 278"/>
                <a:gd name="T48" fmla="*/ 106 w 323"/>
                <a:gd name="T49" fmla="*/ 46 h 278"/>
                <a:gd name="T50" fmla="*/ 161 w 323"/>
                <a:gd name="T51" fmla="*/ 22 h 278"/>
                <a:gd name="T52" fmla="*/ 162 w 323"/>
                <a:gd name="T53" fmla="*/ 22 h 278"/>
                <a:gd name="T54" fmla="*/ 162 w 323"/>
                <a:gd name="T55" fmla="*/ 22 h 278"/>
                <a:gd name="T56" fmla="*/ 162 w 323"/>
                <a:gd name="T57" fmla="*/ 22 h 278"/>
                <a:gd name="T58" fmla="*/ 217 w 323"/>
                <a:gd name="T59" fmla="*/ 46 h 278"/>
                <a:gd name="T60" fmla="*/ 226 w 323"/>
                <a:gd name="T61" fmla="*/ 137 h 278"/>
                <a:gd name="T62" fmla="*/ 195 w 323"/>
                <a:gd name="T63" fmla="*/ 208 h 278"/>
                <a:gd name="T64" fmla="*/ 192 w 323"/>
                <a:gd name="T65" fmla="*/ 229 h 278"/>
                <a:gd name="T66" fmla="*/ 222 w 323"/>
                <a:gd name="T67" fmla="*/ 256 h 278"/>
                <a:gd name="T68" fmla="*/ 254 w 323"/>
                <a:gd name="T69" fmla="*/ 263 h 278"/>
                <a:gd name="T70" fmla="*/ 304 w 323"/>
                <a:gd name="T71" fmla="*/ 275 h 278"/>
                <a:gd name="T72" fmla="*/ 311 w 323"/>
                <a:gd name="T73" fmla="*/ 278 h 278"/>
                <a:gd name="T74" fmla="*/ 319 w 323"/>
                <a:gd name="T75" fmla="*/ 274 h 278"/>
                <a:gd name="T76" fmla="*/ 318 w 323"/>
                <a:gd name="T77" fmla="*/ 25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3" h="278">
                  <a:moveTo>
                    <a:pt x="318" y="259"/>
                  </a:moveTo>
                  <a:cubicBezTo>
                    <a:pt x="306" y="249"/>
                    <a:pt x="281" y="245"/>
                    <a:pt x="257" y="241"/>
                  </a:cubicBezTo>
                  <a:cubicBezTo>
                    <a:pt x="246" y="240"/>
                    <a:pt x="235" y="238"/>
                    <a:pt x="229" y="236"/>
                  </a:cubicBezTo>
                  <a:cubicBezTo>
                    <a:pt x="220" y="232"/>
                    <a:pt x="214" y="226"/>
                    <a:pt x="212" y="223"/>
                  </a:cubicBezTo>
                  <a:cubicBezTo>
                    <a:pt x="212" y="221"/>
                    <a:pt x="212" y="221"/>
                    <a:pt x="213" y="220"/>
                  </a:cubicBezTo>
                  <a:cubicBezTo>
                    <a:pt x="226" y="202"/>
                    <a:pt x="240" y="170"/>
                    <a:pt x="246" y="142"/>
                  </a:cubicBezTo>
                  <a:cubicBezTo>
                    <a:pt x="258" y="95"/>
                    <a:pt x="253" y="58"/>
                    <a:pt x="233" y="33"/>
                  </a:cubicBezTo>
                  <a:cubicBezTo>
                    <a:pt x="207" y="0"/>
                    <a:pt x="163" y="1"/>
                    <a:pt x="161" y="1"/>
                  </a:cubicBezTo>
                  <a:cubicBezTo>
                    <a:pt x="161" y="1"/>
                    <a:pt x="161" y="1"/>
                    <a:pt x="161" y="1"/>
                  </a:cubicBezTo>
                  <a:cubicBezTo>
                    <a:pt x="158" y="1"/>
                    <a:pt x="116" y="1"/>
                    <a:pt x="90" y="33"/>
                  </a:cubicBezTo>
                  <a:cubicBezTo>
                    <a:pt x="70" y="58"/>
                    <a:pt x="65" y="95"/>
                    <a:pt x="77" y="142"/>
                  </a:cubicBezTo>
                  <a:cubicBezTo>
                    <a:pt x="83" y="170"/>
                    <a:pt x="97" y="202"/>
                    <a:pt x="110" y="220"/>
                  </a:cubicBezTo>
                  <a:cubicBezTo>
                    <a:pt x="111" y="221"/>
                    <a:pt x="111" y="221"/>
                    <a:pt x="111" y="223"/>
                  </a:cubicBezTo>
                  <a:cubicBezTo>
                    <a:pt x="110" y="226"/>
                    <a:pt x="103" y="232"/>
                    <a:pt x="94" y="236"/>
                  </a:cubicBezTo>
                  <a:cubicBezTo>
                    <a:pt x="88" y="238"/>
                    <a:pt x="77" y="240"/>
                    <a:pt x="66" y="241"/>
                  </a:cubicBezTo>
                  <a:cubicBezTo>
                    <a:pt x="42" y="245"/>
                    <a:pt x="17" y="249"/>
                    <a:pt x="5" y="259"/>
                  </a:cubicBezTo>
                  <a:cubicBezTo>
                    <a:pt x="1" y="263"/>
                    <a:pt x="0" y="270"/>
                    <a:pt x="4" y="274"/>
                  </a:cubicBezTo>
                  <a:cubicBezTo>
                    <a:pt x="6" y="277"/>
                    <a:pt x="9" y="278"/>
                    <a:pt x="12" y="278"/>
                  </a:cubicBezTo>
                  <a:cubicBezTo>
                    <a:pt x="15" y="278"/>
                    <a:pt x="17" y="277"/>
                    <a:pt x="19" y="275"/>
                  </a:cubicBezTo>
                  <a:cubicBezTo>
                    <a:pt x="27" y="269"/>
                    <a:pt x="51" y="265"/>
                    <a:pt x="69" y="263"/>
                  </a:cubicBezTo>
                  <a:cubicBezTo>
                    <a:pt x="82" y="261"/>
                    <a:pt x="94" y="259"/>
                    <a:pt x="101" y="256"/>
                  </a:cubicBezTo>
                  <a:cubicBezTo>
                    <a:pt x="117" y="250"/>
                    <a:pt x="128" y="240"/>
                    <a:pt x="131" y="229"/>
                  </a:cubicBezTo>
                  <a:cubicBezTo>
                    <a:pt x="133" y="221"/>
                    <a:pt x="132" y="214"/>
                    <a:pt x="128" y="208"/>
                  </a:cubicBezTo>
                  <a:cubicBezTo>
                    <a:pt x="116" y="192"/>
                    <a:pt x="103" y="162"/>
                    <a:pt x="97" y="137"/>
                  </a:cubicBezTo>
                  <a:cubicBezTo>
                    <a:pt x="88" y="96"/>
                    <a:pt x="91" y="66"/>
                    <a:pt x="106" y="46"/>
                  </a:cubicBezTo>
                  <a:cubicBezTo>
                    <a:pt x="126" y="22"/>
                    <a:pt x="160" y="22"/>
                    <a:pt x="161" y="22"/>
                  </a:cubicBezTo>
                  <a:cubicBezTo>
                    <a:pt x="161" y="22"/>
                    <a:pt x="161" y="22"/>
                    <a:pt x="162" y="22"/>
                  </a:cubicBezTo>
                  <a:cubicBezTo>
                    <a:pt x="162" y="22"/>
                    <a:pt x="162" y="22"/>
                    <a:pt x="162" y="22"/>
                  </a:cubicBezTo>
                  <a:cubicBezTo>
                    <a:pt x="162" y="22"/>
                    <a:pt x="162" y="22"/>
                    <a:pt x="162" y="22"/>
                  </a:cubicBezTo>
                  <a:cubicBezTo>
                    <a:pt x="162" y="22"/>
                    <a:pt x="197" y="22"/>
                    <a:pt x="217" y="46"/>
                  </a:cubicBezTo>
                  <a:cubicBezTo>
                    <a:pt x="232" y="66"/>
                    <a:pt x="235" y="96"/>
                    <a:pt x="226" y="137"/>
                  </a:cubicBezTo>
                  <a:cubicBezTo>
                    <a:pt x="220" y="162"/>
                    <a:pt x="207" y="192"/>
                    <a:pt x="195" y="208"/>
                  </a:cubicBezTo>
                  <a:cubicBezTo>
                    <a:pt x="191" y="214"/>
                    <a:pt x="190" y="221"/>
                    <a:pt x="192" y="229"/>
                  </a:cubicBezTo>
                  <a:cubicBezTo>
                    <a:pt x="195" y="240"/>
                    <a:pt x="206" y="250"/>
                    <a:pt x="222" y="256"/>
                  </a:cubicBezTo>
                  <a:cubicBezTo>
                    <a:pt x="229" y="259"/>
                    <a:pt x="241" y="261"/>
                    <a:pt x="254" y="263"/>
                  </a:cubicBezTo>
                  <a:cubicBezTo>
                    <a:pt x="272" y="265"/>
                    <a:pt x="296" y="269"/>
                    <a:pt x="304" y="275"/>
                  </a:cubicBezTo>
                  <a:cubicBezTo>
                    <a:pt x="306" y="277"/>
                    <a:pt x="308" y="278"/>
                    <a:pt x="311" y="278"/>
                  </a:cubicBezTo>
                  <a:cubicBezTo>
                    <a:pt x="314" y="278"/>
                    <a:pt x="317" y="277"/>
                    <a:pt x="319" y="274"/>
                  </a:cubicBezTo>
                  <a:cubicBezTo>
                    <a:pt x="323" y="270"/>
                    <a:pt x="322" y="263"/>
                    <a:pt x="318" y="25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</p:grpSp>
      <p:graphicFrame>
        <p:nvGraphicFramePr>
          <p:cNvPr id="67" name="Group 3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09533726"/>
              </p:ext>
            </p:extLst>
          </p:nvPr>
        </p:nvGraphicFramePr>
        <p:xfrm>
          <a:off x="375877" y="4067493"/>
          <a:ext cx="11460066" cy="1903349"/>
        </p:xfrm>
        <a:graphic>
          <a:graphicData uri="http://schemas.openxmlformats.org/drawingml/2006/table">
            <a:tbl>
              <a:tblPr/>
              <a:tblGrid>
                <a:gridCol w="3479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678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207841">
                  <a:extLst>
                    <a:ext uri="{9D8B030D-6E8A-4147-A177-3AD203B41FA5}">
                      <a16:colId xmlns:a16="http://schemas.microsoft.com/office/drawing/2014/main" xmlns="" val="1999911740"/>
                    </a:ext>
                  </a:extLst>
                </a:gridCol>
                <a:gridCol w="1768226">
                  <a:extLst>
                    <a:ext uri="{9D8B030D-6E8A-4147-A177-3AD203B41FA5}">
                      <a16:colId xmlns:a16="http://schemas.microsoft.com/office/drawing/2014/main" xmlns="" val="3812738240"/>
                    </a:ext>
                  </a:extLst>
                </a:gridCol>
                <a:gridCol w="1768226">
                  <a:extLst>
                    <a:ext uri="{9D8B030D-6E8A-4147-A177-3AD203B41FA5}">
                      <a16:colId xmlns:a16="http://schemas.microsoft.com/office/drawing/2014/main" xmlns="" val="2754535130"/>
                    </a:ext>
                  </a:extLst>
                </a:gridCol>
              </a:tblGrid>
              <a:tr h="2433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Soluzione</a:t>
                      </a: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Descrizione</a:t>
                      </a: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Benefici</a:t>
                      </a: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Tipologia di soluzione</a:t>
                      </a: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606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#</a:t>
                      </a:r>
                      <a:endParaRPr kumimoji="0" lang="en-US" sz="105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Accountability</a:t>
                      </a:r>
                      <a:r>
                        <a:rPr lang="it-IT" sz="1100" b="1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delle iniziative</a:t>
                      </a:r>
                      <a:endParaRPr lang="it-IT" sz="11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1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Istituzione di una riunione di brief iniziale in cui siano coinvolti anche</a:t>
                      </a:r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b="0" kern="1200" baseline="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AcAdG</a:t>
                      </a:r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e</a:t>
                      </a:r>
                      <a:r>
                        <a:rPr lang="it-IT" sz="11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professionalità legali da svolgersi nella</a:t>
                      </a:r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fase di predisposizione dell’avviso</a:t>
                      </a:r>
                    </a:p>
                    <a:p>
                      <a:pPr marL="171450" marR="0" lvl="0" indent="-17145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1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Circoscrizione del</a:t>
                      </a:r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Parere di conformità ad alcune tipologie di avviso particolarmente complesse (ad es. strumenti finanziari, grandi progetti)</a:t>
                      </a:r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e comunque solo ad alcuni campi della documentazione</a:t>
                      </a:r>
                      <a:endParaRPr lang="it-IT" sz="11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indent="-171450" eaLnBrk="1" fontAlgn="auto" hangingPunct="1">
                        <a:spcBef>
                          <a:spcPts val="450"/>
                        </a:spcBef>
                        <a:spcAft>
                          <a:spcPts val="0"/>
                        </a:spcAft>
                        <a:buSzPct val="100000"/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Riduzione dei tempi per</a:t>
                      </a:r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1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predisposizione degli avvisi</a:t>
                      </a:r>
                    </a:p>
                    <a:p>
                      <a:pPr marL="171450" indent="-171450" eaLnBrk="1" fontAlgn="auto" hangingPunct="1">
                        <a:spcBef>
                          <a:spcPts val="450"/>
                        </a:spcBef>
                        <a:spcAft>
                          <a:spcPts val="0"/>
                        </a:spcAft>
                        <a:buSzPct val="100000"/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Riduzione</a:t>
                      </a:r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di possibili ricorsi e rilievi </a:t>
                      </a:r>
                      <a:endParaRPr lang="it-IT" sz="11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indent="-171450" eaLnBrk="1" fontAlgn="auto" hangingPunct="1">
                        <a:spcBef>
                          <a:spcPts val="450"/>
                        </a:spcBef>
                        <a:spcAft>
                          <a:spcPts val="0"/>
                        </a:spcAft>
                        <a:buSzPct val="100000"/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Semplicità</a:t>
                      </a:r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di realizzazione</a:t>
                      </a:r>
                    </a:p>
                    <a:p>
                      <a:pPr marL="171450" indent="-171450" eaLnBrk="1" fontAlgn="auto" hangingPunct="1">
                        <a:spcBef>
                          <a:spcPts val="450"/>
                        </a:spcBef>
                        <a:spcAft>
                          <a:spcPts val="0"/>
                        </a:spcAft>
                        <a:buSzPct val="100000"/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Elevato beneficio</a:t>
                      </a:r>
                      <a:endParaRPr lang="it-IT" sz="11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771242149"/>
                  </a:ext>
                </a:extLst>
              </a:tr>
            </a:tbl>
          </a:graphicData>
        </a:graphic>
      </p:graphicFrame>
      <p:grpSp>
        <p:nvGrpSpPr>
          <p:cNvPr id="21" name="Group 20"/>
          <p:cNvGrpSpPr/>
          <p:nvPr/>
        </p:nvGrpSpPr>
        <p:grpSpPr>
          <a:xfrm rot="10800000">
            <a:off x="5315296" y="3373881"/>
            <a:ext cx="1581228" cy="333626"/>
            <a:chOff x="-1058778" y="2040554"/>
            <a:chExt cx="1080000" cy="333626"/>
          </a:xfrm>
        </p:grpSpPr>
        <p:sp>
          <p:nvSpPr>
            <p:cNvPr id="22" name="Isosceles Triangle 21"/>
            <p:cNvSpPr/>
            <p:nvPr/>
          </p:nvSpPr>
          <p:spPr bwMode="gray">
            <a:xfrm>
              <a:off x="-1001028" y="2040554"/>
              <a:ext cx="972000" cy="216000"/>
            </a:xfrm>
            <a:prstGeom prst="triangle">
              <a:avLst>
                <a:gd name="adj" fmla="val 49010"/>
              </a:avLst>
            </a:prstGeom>
            <a:solidFill>
              <a:schemeClr val="bg1"/>
            </a:solidFill>
            <a:ln w="28575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 bwMode="gray">
            <a:xfrm>
              <a:off x="-1058778" y="2233062"/>
              <a:ext cx="1080000" cy="141118"/>
            </a:xfrm>
            <a:prstGeom prst="rect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422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" name="Content Placeholder 6"/>
          <p:cNvGraphicFramePr>
            <a:graphicFrameLocks/>
          </p:cNvGraphicFramePr>
          <p:nvPr>
            <p:extLst/>
          </p:nvPr>
        </p:nvGraphicFramePr>
        <p:xfrm>
          <a:off x="946250" y="1240265"/>
          <a:ext cx="10843865" cy="4930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38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86086">
                <a:tc>
                  <a:txBody>
                    <a:bodyPr/>
                    <a:lstStyle/>
                    <a:p>
                      <a:pPr algn="l" rtl="0" fontAlgn="ctr"/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86086">
                <a:tc>
                  <a:txBody>
                    <a:bodyPr/>
                    <a:lstStyle/>
                    <a:p>
                      <a:pPr algn="l" rtl="0" fontAlgn="ctr"/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86086">
                <a:tc>
                  <a:txBody>
                    <a:bodyPr/>
                    <a:lstStyle/>
                    <a:p>
                      <a:pPr algn="l" rtl="0" fontAlgn="ctr"/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54878892"/>
                  </a:ext>
                </a:extLst>
              </a:tr>
              <a:tr h="986086">
                <a:tc>
                  <a:txBody>
                    <a:bodyPr/>
                    <a:lstStyle/>
                    <a:p>
                      <a:pPr algn="l" rtl="0" fontAlgn="ctr"/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86086">
                <a:tc>
                  <a:txBody>
                    <a:bodyPr/>
                    <a:lstStyle/>
                    <a:p>
                      <a:pPr algn="l" rtl="0" fontAlgn="ctr"/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101" name="Group 100"/>
          <p:cNvGrpSpPr/>
          <p:nvPr/>
        </p:nvGrpSpPr>
        <p:grpSpPr>
          <a:xfrm>
            <a:off x="1059655" y="5396538"/>
            <a:ext cx="1080000" cy="594000"/>
            <a:chOff x="4435977" y="1412823"/>
            <a:chExt cx="916321" cy="557948"/>
          </a:xfrm>
        </p:grpSpPr>
        <p:sp>
          <p:nvSpPr>
            <p:cNvPr id="102" name="Rectangle 32"/>
            <p:cNvSpPr>
              <a:spLocks noChangeArrowheads="1"/>
            </p:cNvSpPr>
            <p:nvPr/>
          </p:nvSpPr>
          <p:spPr bwMode="auto">
            <a:xfrm>
              <a:off x="4435977" y="1412823"/>
              <a:ext cx="916321" cy="5579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8288" rIns="1828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12176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46A38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OSSERVAZIONI SU PIANO/RAPPORTO AMBIENTALE</a:t>
              </a:r>
            </a:p>
          </p:txBody>
        </p:sp>
        <p:sp>
          <p:nvSpPr>
            <p:cNvPr id="103" name="Rectangle 6"/>
            <p:cNvSpPr>
              <a:spLocks noChangeArrowheads="1"/>
            </p:cNvSpPr>
            <p:nvPr/>
          </p:nvSpPr>
          <p:spPr bwMode="gray">
            <a:xfrm rot="10800000" flipV="1">
              <a:off x="4441420" y="1414649"/>
              <a:ext cx="333379" cy="82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0" rIns="7200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1217613" rtl="0" eaLnBrk="0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1.14</a:t>
              </a:r>
              <a:endParaRPr kumimoji="0" lang="en-GB" altLang="it-IT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2609807" y="2400984"/>
            <a:ext cx="1080000" cy="594000"/>
            <a:chOff x="4435977" y="1412823"/>
            <a:chExt cx="916321" cy="557948"/>
          </a:xfrm>
        </p:grpSpPr>
        <p:sp>
          <p:nvSpPr>
            <p:cNvPr id="105" name="Rectangle 32"/>
            <p:cNvSpPr>
              <a:spLocks noChangeArrowheads="1"/>
            </p:cNvSpPr>
            <p:nvPr/>
          </p:nvSpPr>
          <p:spPr bwMode="auto">
            <a:xfrm>
              <a:off x="4435977" y="1412823"/>
              <a:ext cx="916321" cy="55794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8288" rIns="1828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12176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46A3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TRASMISSIONE E</a:t>
              </a:r>
            </a:p>
            <a:p>
              <a:pPr marL="0" marR="0" lvl="0" indent="0" algn="ctr" defTabSz="12176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46A3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RICHIESTA DI CONTRODEDUZIONI</a:t>
              </a:r>
            </a:p>
          </p:txBody>
        </p:sp>
        <p:sp>
          <p:nvSpPr>
            <p:cNvPr id="109" name="Rectangle 6"/>
            <p:cNvSpPr>
              <a:spLocks noChangeArrowheads="1"/>
            </p:cNvSpPr>
            <p:nvPr/>
          </p:nvSpPr>
          <p:spPr bwMode="gray">
            <a:xfrm rot="10800000" flipV="1">
              <a:off x="4441420" y="1414649"/>
              <a:ext cx="333379" cy="82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0" rIns="7200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1217613" rtl="0" eaLnBrk="0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1.15</a:t>
              </a:r>
              <a:endParaRPr kumimoji="0" lang="en-GB" altLang="it-IT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5814890" y="2400984"/>
            <a:ext cx="1080000" cy="594000"/>
            <a:chOff x="4435977" y="1412823"/>
            <a:chExt cx="916321" cy="557948"/>
          </a:xfrm>
        </p:grpSpPr>
        <p:sp>
          <p:nvSpPr>
            <p:cNvPr id="130" name="Rectangle 32"/>
            <p:cNvSpPr>
              <a:spLocks noChangeArrowheads="1"/>
            </p:cNvSpPr>
            <p:nvPr/>
          </p:nvSpPr>
          <p:spPr bwMode="auto">
            <a:xfrm>
              <a:off x="4435977" y="1412823"/>
              <a:ext cx="916321" cy="55794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8288" rIns="1828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12176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46A38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TRASMISSIONE </a:t>
              </a:r>
            </a:p>
            <a:p>
              <a:pPr marL="0" marR="0" lvl="0" indent="0" algn="ctr" defTabSz="12176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46A38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PIANO/RAPPORTO AMBIENTALE</a:t>
              </a:r>
            </a:p>
          </p:txBody>
        </p:sp>
        <p:sp>
          <p:nvSpPr>
            <p:cNvPr id="131" name="Rectangle 6"/>
            <p:cNvSpPr>
              <a:spLocks noChangeArrowheads="1"/>
            </p:cNvSpPr>
            <p:nvPr/>
          </p:nvSpPr>
          <p:spPr bwMode="gray">
            <a:xfrm rot="10800000" flipV="1">
              <a:off x="4436446" y="1414649"/>
              <a:ext cx="333379" cy="82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0" rIns="7200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1217613" rtl="0" eaLnBrk="0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1.17</a:t>
              </a:r>
              <a:endParaRPr kumimoji="0" lang="en-GB" altLang="it-IT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anose="020B0604020202020204" pitchFamily="34" charset="0"/>
              </a:endParaRPr>
            </a:p>
          </p:txBody>
        </p:sp>
      </p:grpSp>
      <p:cxnSp>
        <p:nvCxnSpPr>
          <p:cNvPr id="152" name="Straight Arrow Connector 81"/>
          <p:cNvCxnSpPr>
            <a:stCxn id="93" idx="3"/>
            <a:endCxn id="130" idx="0"/>
          </p:cNvCxnSpPr>
          <p:nvPr/>
        </p:nvCxnSpPr>
        <p:spPr>
          <a:xfrm>
            <a:off x="5293936" y="1687667"/>
            <a:ext cx="1060954" cy="713317"/>
          </a:xfrm>
          <a:prstGeom prst="bentConnector2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" name="Group 152"/>
          <p:cNvGrpSpPr/>
          <p:nvPr/>
        </p:nvGrpSpPr>
        <p:grpSpPr>
          <a:xfrm>
            <a:off x="5812210" y="4403333"/>
            <a:ext cx="1080000" cy="594000"/>
            <a:chOff x="4435977" y="1412823"/>
            <a:chExt cx="916321" cy="557948"/>
          </a:xfrm>
        </p:grpSpPr>
        <p:sp>
          <p:nvSpPr>
            <p:cNvPr id="154" name="Rectangle 32"/>
            <p:cNvSpPr>
              <a:spLocks noChangeArrowheads="1"/>
            </p:cNvSpPr>
            <p:nvPr/>
          </p:nvSpPr>
          <p:spPr bwMode="auto">
            <a:xfrm>
              <a:off x="4435977" y="1412823"/>
              <a:ext cx="916321" cy="55794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8288" rIns="1828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12176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46A38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FORMULAZIONE </a:t>
              </a:r>
            </a:p>
            <a:p>
              <a:pPr marL="0" marR="0" lvl="0" indent="0" algn="ctr" defTabSz="12176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46A38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PARERE</a:t>
              </a:r>
            </a:p>
          </p:txBody>
        </p:sp>
        <p:sp>
          <p:nvSpPr>
            <p:cNvPr id="155" name="Rectangle 6"/>
            <p:cNvSpPr>
              <a:spLocks noChangeArrowheads="1"/>
            </p:cNvSpPr>
            <p:nvPr/>
          </p:nvSpPr>
          <p:spPr bwMode="gray">
            <a:xfrm rot="10800000" flipV="1">
              <a:off x="4436446" y="1414649"/>
              <a:ext cx="333379" cy="82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0" rIns="7200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1217613" rtl="0" eaLnBrk="0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1.18</a:t>
              </a:r>
              <a:endParaRPr kumimoji="0" lang="en-GB" altLang="it-IT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anose="020B0604020202020204" pitchFamily="34" charset="0"/>
              </a:endParaRPr>
            </a:p>
          </p:txBody>
        </p:sp>
      </p:grpSp>
      <p:cxnSp>
        <p:nvCxnSpPr>
          <p:cNvPr id="156" name="Straight Arrow Connector 81"/>
          <p:cNvCxnSpPr>
            <a:stCxn id="130" idx="2"/>
            <a:endCxn id="154" idx="0"/>
          </p:cNvCxnSpPr>
          <p:nvPr/>
        </p:nvCxnSpPr>
        <p:spPr>
          <a:xfrm flipH="1">
            <a:off x="6352210" y="2994984"/>
            <a:ext cx="2680" cy="140834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7" name="Group 156"/>
          <p:cNvGrpSpPr/>
          <p:nvPr/>
        </p:nvGrpSpPr>
        <p:grpSpPr>
          <a:xfrm>
            <a:off x="7419001" y="2400984"/>
            <a:ext cx="1080000" cy="594000"/>
            <a:chOff x="4435977" y="1412823"/>
            <a:chExt cx="916321" cy="557948"/>
          </a:xfrm>
        </p:grpSpPr>
        <p:sp>
          <p:nvSpPr>
            <p:cNvPr id="158" name="Rectangle 32"/>
            <p:cNvSpPr>
              <a:spLocks noChangeArrowheads="1"/>
            </p:cNvSpPr>
            <p:nvPr/>
          </p:nvSpPr>
          <p:spPr bwMode="auto">
            <a:xfrm>
              <a:off x="4435977" y="1412823"/>
              <a:ext cx="916321" cy="55794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8288" rIns="1828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12176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46A38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EMANAZIONE DECRETO VAS CON PARERE MOTIVATO</a:t>
              </a:r>
            </a:p>
          </p:txBody>
        </p:sp>
        <p:sp>
          <p:nvSpPr>
            <p:cNvPr id="159" name="Rectangle 6"/>
            <p:cNvSpPr>
              <a:spLocks noChangeArrowheads="1"/>
            </p:cNvSpPr>
            <p:nvPr/>
          </p:nvSpPr>
          <p:spPr bwMode="gray">
            <a:xfrm rot="10800000" flipV="1">
              <a:off x="4441420" y="1414649"/>
              <a:ext cx="333379" cy="82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0" rIns="7200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1217613" rtl="0" eaLnBrk="0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1.19</a:t>
              </a:r>
              <a:endParaRPr kumimoji="0" lang="en-GB" altLang="it-IT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anose="020B0604020202020204" pitchFamily="34" charset="0"/>
              </a:endParaRPr>
            </a:p>
          </p:txBody>
        </p:sp>
      </p:grpSp>
      <p:cxnSp>
        <p:nvCxnSpPr>
          <p:cNvPr id="160" name="Straight Arrow Connector 81"/>
          <p:cNvCxnSpPr>
            <a:stCxn id="154" idx="3"/>
            <a:endCxn id="158" idx="2"/>
          </p:cNvCxnSpPr>
          <p:nvPr/>
        </p:nvCxnSpPr>
        <p:spPr>
          <a:xfrm flipV="1">
            <a:off x="6892210" y="2994984"/>
            <a:ext cx="1066791" cy="1705349"/>
          </a:xfrm>
          <a:prstGeom prst="bentConnector2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0" name="Group 189"/>
          <p:cNvGrpSpPr/>
          <p:nvPr/>
        </p:nvGrpSpPr>
        <p:grpSpPr>
          <a:xfrm>
            <a:off x="7419001" y="1368144"/>
            <a:ext cx="1080000" cy="594000"/>
            <a:chOff x="4435977" y="1412823"/>
            <a:chExt cx="916321" cy="557948"/>
          </a:xfrm>
        </p:grpSpPr>
        <p:sp>
          <p:nvSpPr>
            <p:cNvPr id="191" name="Rectangle 32"/>
            <p:cNvSpPr>
              <a:spLocks noChangeArrowheads="1"/>
            </p:cNvSpPr>
            <p:nvPr/>
          </p:nvSpPr>
          <p:spPr bwMode="auto">
            <a:xfrm>
              <a:off x="4435977" y="1412823"/>
              <a:ext cx="916321" cy="55794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8288" rIns="1828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12176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46A38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APPROVAZIONE/</a:t>
              </a:r>
            </a:p>
            <a:p>
              <a:pPr marL="0" marR="0" lvl="0" indent="0" algn="ctr" defTabSz="12176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46A38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ADOZIONE PIANO </a:t>
              </a:r>
            </a:p>
          </p:txBody>
        </p:sp>
        <p:sp>
          <p:nvSpPr>
            <p:cNvPr id="192" name="Rectangle 6"/>
            <p:cNvSpPr>
              <a:spLocks noChangeArrowheads="1"/>
            </p:cNvSpPr>
            <p:nvPr/>
          </p:nvSpPr>
          <p:spPr bwMode="gray">
            <a:xfrm rot="10800000" flipV="1">
              <a:off x="4441420" y="1414649"/>
              <a:ext cx="333379" cy="82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0" rIns="7200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1217613" rtl="0" eaLnBrk="0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1.20</a:t>
              </a:r>
              <a:endParaRPr kumimoji="0" lang="en-GB" altLang="it-IT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9092998" y="1368144"/>
            <a:ext cx="1080000" cy="594000"/>
            <a:chOff x="4435977" y="1412823"/>
            <a:chExt cx="916321" cy="557948"/>
          </a:xfrm>
        </p:grpSpPr>
        <p:sp>
          <p:nvSpPr>
            <p:cNvPr id="194" name="Rectangle 32"/>
            <p:cNvSpPr>
              <a:spLocks noChangeArrowheads="1"/>
            </p:cNvSpPr>
            <p:nvPr/>
          </p:nvSpPr>
          <p:spPr bwMode="auto">
            <a:xfrm>
              <a:off x="4435977" y="1412823"/>
              <a:ext cx="916321" cy="55794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8288" rIns="1828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12176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46A38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MONITORAGGIO</a:t>
              </a:r>
            </a:p>
          </p:txBody>
        </p:sp>
        <p:sp>
          <p:nvSpPr>
            <p:cNvPr id="195" name="Rectangle 6"/>
            <p:cNvSpPr>
              <a:spLocks noChangeArrowheads="1"/>
            </p:cNvSpPr>
            <p:nvPr/>
          </p:nvSpPr>
          <p:spPr bwMode="gray">
            <a:xfrm rot="10800000" flipV="1">
              <a:off x="4436446" y="1414649"/>
              <a:ext cx="333379" cy="82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0" rIns="7200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1217613" rtl="0" eaLnBrk="0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1.21</a:t>
              </a:r>
              <a:endParaRPr kumimoji="0" lang="en-GB" altLang="it-IT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anose="020B0604020202020204" pitchFamily="34" charset="0"/>
              </a:endParaRPr>
            </a:p>
          </p:txBody>
        </p:sp>
      </p:grpSp>
      <p:cxnSp>
        <p:nvCxnSpPr>
          <p:cNvPr id="196" name="Straight Arrow Connector 81"/>
          <p:cNvCxnSpPr>
            <a:stCxn id="191" idx="3"/>
            <a:endCxn id="194" idx="1"/>
          </p:cNvCxnSpPr>
          <p:nvPr/>
        </p:nvCxnSpPr>
        <p:spPr>
          <a:xfrm>
            <a:off x="8499001" y="1665144"/>
            <a:ext cx="593997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Flowchart: Connector 196"/>
          <p:cNvSpPr/>
          <p:nvPr/>
        </p:nvSpPr>
        <p:spPr bwMode="gray">
          <a:xfrm>
            <a:off x="10456882" y="2432490"/>
            <a:ext cx="1112945" cy="530989"/>
          </a:xfrm>
          <a:prstGeom prst="flowChartConnector">
            <a:avLst/>
          </a:prstGeom>
          <a:noFill/>
          <a:ln w="19050" algn="ctr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marL="0" marR="0" lvl="0" indent="0" algn="ctr" defTabSz="1217613" rtl="0" eaLnBrk="0" fontAlgn="base" latinLnBrk="0" hangingPunct="0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it-IT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6A38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Verifica</a:t>
            </a:r>
          </a:p>
          <a:p>
            <a:pPr marL="0" marR="0" lvl="0" indent="0" algn="ctr" defTabSz="1217613" rtl="0" eaLnBrk="0" fontAlgn="base" latinLnBrk="0" hangingPunct="0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it-IT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6A38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Annuale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cxnSp>
        <p:nvCxnSpPr>
          <p:cNvPr id="198" name="Straight Arrow Connector 81"/>
          <p:cNvCxnSpPr>
            <a:stCxn id="194" idx="3"/>
            <a:endCxn id="197" idx="0"/>
          </p:cNvCxnSpPr>
          <p:nvPr/>
        </p:nvCxnSpPr>
        <p:spPr>
          <a:xfrm>
            <a:off x="10172998" y="1665144"/>
            <a:ext cx="840357" cy="767346"/>
          </a:xfrm>
          <a:prstGeom prst="bentConnector2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Right Brace 198"/>
          <p:cNvSpPr/>
          <p:nvPr/>
        </p:nvSpPr>
        <p:spPr>
          <a:xfrm rot="16200000" flipH="1">
            <a:off x="4699658" y="2374510"/>
            <a:ext cx="156186" cy="7436188"/>
          </a:xfrm>
          <a:prstGeom prst="rightBrace">
            <a:avLst>
              <a:gd name="adj1" fmla="val 8333"/>
              <a:gd name="adj2" fmla="val 50000"/>
            </a:avLst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12176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4495645" y="5920534"/>
            <a:ext cx="56421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1217613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it-IT" sz="7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1313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Entro 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solidFill>
                  <a:srgbClr val="31313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9</a:t>
            </a:r>
            <a:r>
              <a:rPr kumimoji="0" lang="it-IT" sz="7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1313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0 gg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7099975" y="4550369"/>
            <a:ext cx="64810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1217613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it-IT" sz="7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1313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Entro 15 gg</a:t>
            </a:r>
          </a:p>
        </p:txBody>
      </p:sp>
      <p:grpSp>
        <p:nvGrpSpPr>
          <p:cNvPr id="205" name="Group 4"/>
          <p:cNvGrpSpPr>
            <a:grpSpLocks noChangeAspect="1"/>
          </p:cNvGrpSpPr>
          <p:nvPr/>
        </p:nvGrpSpPr>
        <p:grpSpPr bwMode="auto">
          <a:xfrm>
            <a:off x="3547076" y="2320298"/>
            <a:ext cx="257175" cy="163512"/>
            <a:chOff x="4166" y="3957"/>
            <a:chExt cx="162" cy="103"/>
          </a:xfrm>
          <a:solidFill>
            <a:srgbClr val="648D1C"/>
          </a:solidFill>
        </p:grpSpPr>
        <p:sp>
          <p:nvSpPr>
            <p:cNvPr id="206" name="AutoShape 3"/>
            <p:cNvSpPr>
              <a:spLocks noChangeAspect="1" noChangeArrowheads="1" noTextEdit="1"/>
            </p:cNvSpPr>
            <p:nvPr/>
          </p:nvSpPr>
          <p:spPr bwMode="auto">
            <a:xfrm>
              <a:off x="4166" y="3957"/>
              <a:ext cx="162" cy="10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7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07" name="Freeform 5"/>
            <p:cNvSpPr>
              <a:spLocks/>
            </p:cNvSpPr>
            <p:nvPr/>
          </p:nvSpPr>
          <p:spPr bwMode="auto">
            <a:xfrm>
              <a:off x="4171" y="3957"/>
              <a:ext cx="148" cy="59"/>
            </a:xfrm>
            <a:custGeom>
              <a:avLst/>
              <a:gdLst>
                <a:gd name="T0" fmla="*/ 0 w 86"/>
                <a:gd name="T1" fmla="*/ 1 h 34"/>
                <a:gd name="T2" fmla="*/ 18 w 86"/>
                <a:gd name="T3" fmla="*/ 15 h 34"/>
                <a:gd name="T4" fmla="*/ 46 w 86"/>
                <a:gd name="T5" fmla="*/ 34 h 34"/>
                <a:gd name="T6" fmla="*/ 69 w 86"/>
                <a:gd name="T7" fmla="*/ 16 h 34"/>
                <a:gd name="T8" fmla="*/ 86 w 86"/>
                <a:gd name="T9" fmla="*/ 0 h 34"/>
                <a:gd name="T10" fmla="*/ 82 w 86"/>
                <a:gd name="T11" fmla="*/ 0 h 34"/>
                <a:gd name="T12" fmla="*/ 5 w 86"/>
                <a:gd name="T13" fmla="*/ 0 h 34"/>
                <a:gd name="T14" fmla="*/ 0 w 86"/>
                <a:gd name="T1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34">
                  <a:moveTo>
                    <a:pt x="0" y="1"/>
                  </a:moveTo>
                  <a:cubicBezTo>
                    <a:pt x="0" y="1"/>
                    <a:pt x="8" y="8"/>
                    <a:pt x="18" y="15"/>
                  </a:cubicBezTo>
                  <a:cubicBezTo>
                    <a:pt x="31" y="26"/>
                    <a:pt x="44" y="34"/>
                    <a:pt x="46" y="34"/>
                  </a:cubicBezTo>
                  <a:cubicBezTo>
                    <a:pt x="47" y="34"/>
                    <a:pt x="52" y="30"/>
                    <a:pt x="69" y="16"/>
                  </a:cubicBezTo>
                  <a:cubicBezTo>
                    <a:pt x="78" y="9"/>
                    <a:pt x="86" y="0"/>
                    <a:pt x="86" y="0"/>
                  </a:cubicBezTo>
                  <a:cubicBezTo>
                    <a:pt x="86" y="0"/>
                    <a:pt x="85" y="0"/>
                    <a:pt x="82" y="0"/>
                  </a:cubicBezTo>
                  <a:cubicBezTo>
                    <a:pt x="82" y="0"/>
                    <a:pt x="9" y="0"/>
                    <a:pt x="5" y="0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7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08" name="Freeform 6"/>
            <p:cNvSpPr>
              <a:spLocks/>
            </p:cNvSpPr>
            <p:nvPr/>
          </p:nvSpPr>
          <p:spPr bwMode="auto">
            <a:xfrm>
              <a:off x="4166" y="3964"/>
              <a:ext cx="65" cy="94"/>
            </a:xfrm>
            <a:custGeom>
              <a:avLst/>
              <a:gdLst>
                <a:gd name="T0" fmla="*/ 0 w 38"/>
                <a:gd name="T1" fmla="*/ 7 h 54"/>
                <a:gd name="T2" fmla="*/ 1 w 38"/>
                <a:gd name="T3" fmla="*/ 0 h 54"/>
                <a:gd name="T4" fmla="*/ 38 w 38"/>
                <a:gd name="T5" fmla="*/ 29 h 54"/>
                <a:gd name="T6" fmla="*/ 4 w 38"/>
                <a:gd name="T7" fmla="*/ 54 h 54"/>
                <a:gd name="T8" fmla="*/ 0 w 38"/>
                <a:gd name="T9" fmla="*/ 44 h 54"/>
                <a:gd name="T10" fmla="*/ 0 w 38"/>
                <a:gd name="T11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54">
                  <a:moveTo>
                    <a:pt x="0" y="7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0" y="54"/>
                    <a:pt x="0" y="44"/>
                  </a:cubicBezTo>
                  <a:cubicBezTo>
                    <a:pt x="0" y="42"/>
                    <a:pt x="0" y="19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7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09" name="Freeform 7"/>
            <p:cNvSpPr>
              <a:spLocks/>
            </p:cNvSpPr>
            <p:nvPr/>
          </p:nvSpPr>
          <p:spPr bwMode="auto">
            <a:xfrm>
              <a:off x="4266" y="3964"/>
              <a:ext cx="62" cy="91"/>
            </a:xfrm>
            <a:custGeom>
              <a:avLst/>
              <a:gdLst>
                <a:gd name="T0" fmla="*/ 0 w 36"/>
                <a:gd name="T1" fmla="*/ 29 h 52"/>
                <a:gd name="T2" fmla="*/ 34 w 36"/>
                <a:gd name="T3" fmla="*/ 0 h 52"/>
                <a:gd name="T4" fmla="*/ 36 w 36"/>
                <a:gd name="T5" fmla="*/ 5 h 52"/>
                <a:gd name="T6" fmla="*/ 36 w 36"/>
                <a:gd name="T7" fmla="*/ 45 h 52"/>
                <a:gd name="T8" fmla="*/ 35 w 36"/>
                <a:gd name="T9" fmla="*/ 52 h 52"/>
                <a:gd name="T10" fmla="*/ 0 w 36"/>
                <a:gd name="T11" fmla="*/ 2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52">
                  <a:moveTo>
                    <a:pt x="0" y="29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6" y="1"/>
                    <a:pt x="36" y="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45"/>
                    <a:pt x="35" y="51"/>
                    <a:pt x="35" y="52"/>
                  </a:cubicBezTo>
                  <a:lnTo>
                    <a:pt x="0" y="2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7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210" name="Freeform 8"/>
            <p:cNvSpPr>
              <a:spLocks/>
            </p:cNvSpPr>
            <p:nvPr/>
          </p:nvSpPr>
          <p:spPr bwMode="auto">
            <a:xfrm>
              <a:off x="4183" y="4018"/>
              <a:ext cx="138" cy="42"/>
            </a:xfrm>
            <a:custGeom>
              <a:avLst/>
              <a:gdLst>
                <a:gd name="T0" fmla="*/ 32 w 80"/>
                <a:gd name="T1" fmla="*/ 0 h 24"/>
                <a:gd name="T2" fmla="*/ 39 w 80"/>
                <a:gd name="T3" fmla="*/ 3 h 24"/>
                <a:gd name="T4" fmla="*/ 45 w 80"/>
                <a:gd name="T5" fmla="*/ 0 h 24"/>
                <a:gd name="T6" fmla="*/ 80 w 80"/>
                <a:gd name="T7" fmla="*/ 23 h 24"/>
                <a:gd name="T8" fmla="*/ 77 w 80"/>
                <a:gd name="T9" fmla="*/ 24 h 24"/>
                <a:gd name="T10" fmla="*/ 0 w 80"/>
                <a:gd name="T11" fmla="*/ 24 h 24"/>
                <a:gd name="T12" fmla="*/ 32 w 8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24">
                  <a:moveTo>
                    <a:pt x="32" y="0"/>
                  </a:moveTo>
                  <a:cubicBezTo>
                    <a:pt x="33" y="0"/>
                    <a:pt x="36" y="3"/>
                    <a:pt x="39" y="3"/>
                  </a:cubicBezTo>
                  <a:cubicBezTo>
                    <a:pt x="41" y="3"/>
                    <a:pt x="45" y="0"/>
                    <a:pt x="45" y="0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8" y="24"/>
                    <a:pt x="77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31" y="1"/>
                    <a:pt x="32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7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17" name="Freeform 83">
            <a:extLst>
              <a:ext uri="{FF2B5EF4-FFF2-40B4-BE49-F238E27FC236}">
                <a16:creationId xmlns:a16="http://schemas.microsoft.com/office/drawing/2014/main" xmlns="" id="{5D5096EA-CF2C-493A-9E53-B5FFB4FFBE2B}"/>
              </a:ext>
            </a:extLst>
          </p:cNvPr>
          <p:cNvSpPr>
            <a:spLocks noEditPoints="1"/>
          </p:cNvSpPr>
          <p:nvPr/>
        </p:nvSpPr>
        <p:spPr bwMode="auto">
          <a:xfrm>
            <a:off x="8376827" y="2256984"/>
            <a:ext cx="216000" cy="288000"/>
          </a:xfrm>
          <a:custGeom>
            <a:avLst/>
            <a:gdLst>
              <a:gd name="T0" fmla="*/ 104 w 150"/>
              <a:gd name="T1" fmla="*/ 180 h 206"/>
              <a:gd name="T2" fmla="*/ 104 w 150"/>
              <a:gd name="T3" fmla="*/ 204 h 206"/>
              <a:gd name="T4" fmla="*/ 0 w 150"/>
              <a:gd name="T5" fmla="*/ 204 h 206"/>
              <a:gd name="T6" fmla="*/ 0 w 150"/>
              <a:gd name="T7" fmla="*/ 0 h 206"/>
              <a:gd name="T8" fmla="*/ 146 w 150"/>
              <a:gd name="T9" fmla="*/ 0 h 206"/>
              <a:gd name="T10" fmla="*/ 146 w 150"/>
              <a:gd name="T11" fmla="*/ 160 h 206"/>
              <a:gd name="T12" fmla="*/ 122 w 150"/>
              <a:gd name="T13" fmla="*/ 160 h 206"/>
              <a:gd name="T14" fmla="*/ 122 w 150"/>
              <a:gd name="T15" fmla="*/ 160 h 206"/>
              <a:gd name="T16" fmla="*/ 116 w 150"/>
              <a:gd name="T17" fmla="*/ 162 h 206"/>
              <a:gd name="T18" fmla="*/ 110 w 150"/>
              <a:gd name="T19" fmla="*/ 166 h 206"/>
              <a:gd name="T20" fmla="*/ 104 w 150"/>
              <a:gd name="T21" fmla="*/ 172 h 206"/>
              <a:gd name="T22" fmla="*/ 104 w 150"/>
              <a:gd name="T23" fmla="*/ 180 h 206"/>
              <a:gd name="T24" fmla="*/ 104 w 150"/>
              <a:gd name="T25" fmla="*/ 180 h 206"/>
              <a:gd name="T26" fmla="*/ 150 w 150"/>
              <a:gd name="T27" fmla="*/ 168 h 206"/>
              <a:gd name="T28" fmla="*/ 124 w 150"/>
              <a:gd name="T29" fmla="*/ 168 h 206"/>
              <a:gd name="T30" fmla="*/ 124 w 150"/>
              <a:gd name="T31" fmla="*/ 168 h 206"/>
              <a:gd name="T32" fmla="*/ 120 w 150"/>
              <a:gd name="T33" fmla="*/ 170 h 206"/>
              <a:gd name="T34" fmla="*/ 116 w 150"/>
              <a:gd name="T35" fmla="*/ 172 h 206"/>
              <a:gd name="T36" fmla="*/ 112 w 150"/>
              <a:gd name="T37" fmla="*/ 176 h 206"/>
              <a:gd name="T38" fmla="*/ 112 w 150"/>
              <a:gd name="T39" fmla="*/ 180 h 206"/>
              <a:gd name="T40" fmla="*/ 112 w 150"/>
              <a:gd name="T41" fmla="*/ 206 h 206"/>
              <a:gd name="T42" fmla="*/ 150 w 150"/>
              <a:gd name="T43" fmla="*/ 168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0" h="206">
                <a:moveTo>
                  <a:pt x="104" y="180"/>
                </a:moveTo>
                <a:lnTo>
                  <a:pt x="104" y="204"/>
                </a:lnTo>
                <a:lnTo>
                  <a:pt x="0" y="204"/>
                </a:lnTo>
                <a:lnTo>
                  <a:pt x="0" y="0"/>
                </a:lnTo>
                <a:lnTo>
                  <a:pt x="146" y="0"/>
                </a:lnTo>
                <a:lnTo>
                  <a:pt x="146" y="160"/>
                </a:lnTo>
                <a:lnTo>
                  <a:pt x="122" y="160"/>
                </a:lnTo>
                <a:lnTo>
                  <a:pt x="122" y="160"/>
                </a:lnTo>
                <a:lnTo>
                  <a:pt x="116" y="162"/>
                </a:lnTo>
                <a:lnTo>
                  <a:pt x="110" y="166"/>
                </a:lnTo>
                <a:lnTo>
                  <a:pt x="104" y="172"/>
                </a:lnTo>
                <a:lnTo>
                  <a:pt x="104" y="180"/>
                </a:lnTo>
                <a:lnTo>
                  <a:pt x="104" y="180"/>
                </a:lnTo>
                <a:close/>
                <a:moveTo>
                  <a:pt x="150" y="168"/>
                </a:moveTo>
                <a:lnTo>
                  <a:pt x="124" y="168"/>
                </a:lnTo>
                <a:lnTo>
                  <a:pt x="124" y="168"/>
                </a:lnTo>
                <a:lnTo>
                  <a:pt x="120" y="170"/>
                </a:lnTo>
                <a:lnTo>
                  <a:pt x="116" y="172"/>
                </a:lnTo>
                <a:lnTo>
                  <a:pt x="112" y="176"/>
                </a:lnTo>
                <a:lnTo>
                  <a:pt x="112" y="180"/>
                </a:lnTo>
                <a:lnTo>
                  <a:pt x="112" y="206"/>
                </a:lnTo>
                <a:lnTo>
                  <a:pt x="150" y="168"/>
                </a:lnTo>
                <a:close/>
              </a:path>
            </a:pathLst>
          </a:custGeom>
          <a:solidFill>
            <a:srgbClr val="648D1C"/>
          </a:solidFill>
          <a:ln>
            <a:solidFill>
              <a:schemeClr val="bg1"/>
            </a:solidFill>
          </a:ln>
        </p:spPr>
        <p:txBody>
          <a:bodyPr/>
          <a:lstStyle/>
          <a:p>
            <a:pPr marL="0" marR="0" lvl="0" indent="0" algn="l" defTabSz="12176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8" name="Freeform 83">
            <a:extLst>
              <a:ext uri="{FF2B5EF4-FFF2-40B4-BE49-F238E27FC236}">
                <a16:creationId xmlns:a16="http://schemas.microsoft.com/office/drawing/2014/main" xmlns="" id="{5D5096EA-CF2C-493A-9E53-B5FFB4FFBE2B}"/>
              </a:ext>
            </a:extLst>
          </p:cNvPr>
          <p:cNvSpPr>
            <a:spLocks noEditPoints="1"/>
          </p:cNvSpPr>
          <p:nvPr/>
        </p:nvSpPr>
        <p:spPr bwMode="auto">
          <a:xfrm>
            <a:off x="8376827" y="1276640"/>
            <a:ext cx="216000" cy="288000"/>
          </a:xfrm>
          <a:custGeom>
            <a:avLst/>
            <a:gdLst>
              <a:gd name="T0" fmla="*/ 104 w 150"/>
              <a:gd name="T1" fmla="*/ 180 h 206"/>
              <a:gd name="T2" fmla="*/ 104 w 150"/>
              <a:gd name="T3" fmla="*/ 204 h 206"/>
              <a:gd name="T4" fmla="*/ 0 w 150"/>
              <a:gd name="T5" fmla="*/ 204 h 206"/>
              <a:gd name="T6" fmla="*/ 0 w 150"/>
              <a:gd name="T7" fmla="*/ 0 h 206"/>
              <a:gd name="T8" fmla="*/ 146 w 150"/>
              <a:gd name="T9" fmla="*/ 0 h 206"/>
              <a:gd name="T10" fmla="*/ 146 w 150"/>
              <a:gd name="T11" fmla="*/ 160 h 206"/>
              <a:gd name="T12" fmla="*/ 122 w 150"/>
              <a:gd name="T13" fmla="*/ 160 h 206"/>
              <a:gd name="T14" fmla="*/ 122 w 150"/>
              <a:gd name="T15" fmla="*/ 160 h 206"/>
              <a:gd name="T16" fmla="*/ 116 w 150"/>
              <a:gd name="T17" fmla="*/ 162 h 206"/>
              <a:gd name="T18" fmla="*/ 110 w 150"/>
              <a:gd name="T19" fmla="*/ 166 h 206"/>
              <a:gd name="T20" fmla="*/ 104 w 150"/>
              <a:gd name="T21" fmla="*/ 172 h 206"/>
              <a:gd name="T22" fmla="*/ 104 w 150"/>
              <a:gd name="T23" fmla="*/ 180 h 206"/>
              <a:gd name="T24" fmla="*/ 104 w 150"/>
              <a:gd name="T25" fmla="*/ 180 h 206"/>
              <a:gd name="T26" fmla="*/ 150 w 150"/>
              <a:gd name="T27" fmla="*/ 168 h 206"/>
              <a:gd name="T28" fmla="*/ 124 w 150"/>
              <a:gd name="T29" fmla="*/ 168 h 206"/>
              <a:gd name="T30" fmla="*/ 124 w 150"/>
              <a:gd name="T31" fmla="*/ 168 h 206"/>
              <a:gd name="T32" fmla="*/ 120 w 150"/>
              <a:gd name="T33" fmla="*/ 170 h 206"/>
              <a:gd name="T34" fmla="*/ 116 w 150"/>
              <a:gd name="T35" fmla="*/ 172 h 206"/>
              <a:gd name="T36" fmla="*/ 112 w 150"/>
              <a:gd name="T37" fmla="*/ 176 h 206"/>
              <a:gd name="T38" fmla="*/ 112 w 150"/>
              <a:gd name="T39" fmla="*/ 180 h 206"/>
              <a:gd name="T40" fmla="*/ 112 w 150"/>
              <a:gd name="T41" fmla="*/ 206 h 206"/>
              <a:gd name="T42" fmla="*/ 150 w 150"/>
              <a:gd name="T43" fmla="*/ 168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0" h="206">
                <a:moveTo>
                  <a:pt x="104" y="180"/>
                </a:moveTo>
                <a:lnTo>
                  <a:pt x="104" y="204"/>
                </a:lnTo>
                <a:lnTo>
                  <a:pt x="0" y="204"/>
                </a:lnTo>
                <a:lnTo>
                  <a:pt x="0" y="0"/>
                </a:lnTo>
                <a:lnTo>
                  <a:pt x="146" y="0"/>
                </a:lnTo>
                <a:lnTo>
                  <a:pt x="146" y="160"/>
                </a:lnTo>
                <a:lnTo>
                  <a:pt x="122" y="160"/>
                </a:lnTo>
                <a:lnTo>
                  <a:pt x="122" y="160"/>
                </a:lnTo>
                <a:lnTo>
                  <a:pt x="116" y="162"/>
                </a:lnTo>
                <a:lnTo>
                  <a:pt x="110" y="166"/>
                </a:lnTo>
                <a:lnTo>
                  <a:pt x="104" y="172"/>
                </a:lnTo>
                <a:lnTo>
                  <a:pt x="104" y="180"/>
                </a:lnTo>
                <a:lnTo>
                  <a:pt x="104" y="180"/>
                </a:lnTo>
                <a:close/>
                <a:moveTo>
                  <a:pt x="150" y="168"/>
                </a:moveTo>
                <a:lnTo>
                  <a:pt x="124" y="168"/>
                </a:lnTo>
                <a:lnTo>
                  <a:pt x="124" y="168"/>
                </a:lnTo>
                <a:lnTo>
                  <a:pt x="120" y="170"/>
                </a:lnTo>
                <a:lnTo>
                  <a:pt x="116" y="172"/>
                </a:lnTo>
                <a:lnTo>
                  <a:pt x="112" y="176"/>
                </a:lnTo>
                <a:lnTo>
                  <a:pt x="112" y="180"/>
                </a:lnTo>
                <a:lnTo>
                  <a:pt x="112" y="206"/>
                </a:lnTo>
                <a:lnTo>
                  <a:pt x="150" y="168"/>
                </a:lnTo>
                <a:close/>
              </a:path>
            </a:pathLst>
          </a:custGeom>
          <a:solidFill>
            <a:srgbClr val="648D1C"/>
          </a:solidFill>
          <a:ln>
            <a:solidFill>
              <a:schemeClr val="bg1"/>
            </a:solidFill>
          </a:ln>
        </p:spPr>
        <p:txBody>
          <a:bodyPr/>
          <a:lstStyle/>
          <a:p>
            <a:pPr marL="0" marR="0" lvl="0" indent="0" algn="l" defTabSz="12176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7" name="Freeform 486">
            <a:extLst>
              <a:ext uri="{FF2B5EF4-FFF2-40B4-BE49-F238E27FC236}">
                <a16:creationId xmlns:a16="http://schemas.microsoft.com/office/drawing/2014/main" xmlns="" id="{3FF3EB62-FFAA-4D1A-A774-25DFA177617D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761531" y="4303902"/>
            <a:ext cx="252000" cy="252000"/>
          </a:xfrm>
          <a:custGeom>
            <a:avLst/>
            <a:gdLst>
              <a:gd name="T0" fmla="*/ 256 w 512"/>
              <a:gd name="T1" fmla="*/ 0 h 512"/>
              <a:gd name="T2" fmla="*/ 0 w 512"/>
              <a:gd name="T3" fmla="*/ 256 h 512"/>
              <a:gd name="T4" fmla="*/ 256 w 512"/>
              <a:gd name="T5" fmla="*/ 512 h 512"/>
              <a:gd name="T6" fmla="*/ 512 w 512"/>
              <a:gd name="T7" fmla="*/ 256 h 512"/>
              <a:gd name="T8" fmla="*/ 256 w 512"/>
              <a:gd name="T9" fmla="*/ 0 h 512"/>
              <a:gd name="T10" fmla="*/ 117 w 512"/>
              <a:gd name="T11" fmla="*/ 160 h 512"/>
              <a:gd name="T12" fmla="*/ 128 w 512"/>
              <a:gd name="T13" fmla="*/ 149 h 512"/>
              <a:gd name="T14" fmla="*/ 384 w 512"/>
              <a:gd name="T15" fmla="*/ 149 h 512"/>
              <a:gd name="T16" fmla="*/ 394 w 512"/>
              <a:gd name="T17" fmla="*/ 160 h 512"/>
              <a:gd name="T18" fmla="*/ 394 w 512"/>
              <a:gd name="T19" fmla="*/ 309 h 512"/>
              <a:gd name="T20" fmla="*/ 384 w 512"/>
              <a:gd name="T21" fmla="*/ 320 h 512"/>
              <a:gd name="T22" fmla="*/ 128 w 512"/>
              <a:gd name="T23" fmla="*/ 320 h 512"/>
              <a:gd name="T24" fmla="*/ 117 w 512"/>
              <a:gd name="T25" fmla="*/ 309 h 512"/>
              <a:gd name="T26" fmla="*/ 117 w 512"/>
              <a:gd name="T27" fmla="*/ 160 h 512"/>
              <a:gd name="T28" fmla="*/ 405 w 512"/>
              <a:gd name="T29" fmla="*/ 362 h 512"/>
              <a:gd name="T30" fmla="*/ 106 w 512"/>
              <a:gd name="T31" fmla="*/ 362 h 512"/>
              <a:gd name="T32" fmla="*/ 96 w 512"/>
              <a:gd name="T33" fmla="*/ 352 h 512"/>
              <a:gd name="T34" fmla="*/ 106 w 512"/>
              <a:gd name="T35" fmla="*/ 341 h 512"/>
              <a:gd name="T36" fmla="*/ 405 w 512"/>
              <a:gd name="T37" fmla="*/ 341 h 512"/>
              <a:gd name="T38" fmla="*/ 416 w 512"/>
              <a:gd name="T39" fmla="*/ 352 h 512"/>
              <a:gd name="T40" fmla="*/ 405 w 512"/>
              <a:gd name="T41" fmla="*/ 362 h 512"/>
              <a:gd name="T42" fmla="*/ 373 w 512"/>
              <a:gd name="T43" fmla="*/ 298 h 512"/>
              <a:gd name="T44" fmla="*/ 138 w 512"/>
              <a:gd name="T45" fmla="*/ 298 h 512"/>
              <a:gd name="T46" fmla="*/ 138 w 512"/>
              <a:gd name="T47" fmla="*/ 170 h 512"/>
              <a:gd name="T48" fmla="*/ 373 w 512"/>
              <a:gd name="T49" fmla="*/ 170 h 512"/>
              <a:gd name="T50" fmla="*/ 373 w 512"/>
              <a:gd name="T51" fmla="*/ 298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117" y="160"/>
                </a:moveTo>
                <a:cubicBezTo>
                  <a:pt x="117" y="154"/>
                  <a:pt x="122" y="149"/>
                  <a:pt x="128" y="149"/>
                </a:cubicBezTo>
                <a:cubicBezTo>
                  <a:pt x="384" y="149"/>
                  <a:pt x="384" y="149"/>
                  <a:pt x="384" y="149"/>
                </a:cubicBezTo>
                <a:cubicBezTo>
                  <a:pt x="390" y="149"/>
                  <a:pt x="394" y="154"/>
                  <a:pt x="394" y="160"/>
                </a:cubicBezTo>
                <a:cubicBezTo>
                  <a:pt x="394" y="309"/>
                  <a:pt x="394" y="309"/>
                  <a:pt x="394" y="309"/>
                </a:cubicBezTo>
                <a:cubicBezTo>
                  <a:pt x="394" y="315"/>
                  <a:pt x="390" y="320"/>
                  <a:pt x="384" y="320"/>
                </a:cubicBezTo>
                <a:cubicBezTo>
                  <a:pt x="128" y="320"/>
                  <a:pt x="128" y="320"/>
                  <a:pt x="128" y="320"/>
                </a:cubicBezTo>
                <a:cubicBezTo>
                  <a:pt x="122" y="320"/>
                  <a:pt x="117" y="315"/>
                  <a:pt x="117" y="309"/>
                </a:cubicBezTo>
                <a:lnTo>
                  <a:pt x="117" y="160"/>
                </a:lnTo>
                <a:close/>
                <a:moveTo>
                  <a:pt x="405" y="362"/>
                </a:moveTo>
                <a:cubicBezTo>
                  <a:pt x="106" y="362"/>
                  <a:pt x="106" y="362"/>
                  <a:pt x="106" y="362"/>
                </a:cubicBezTo>
                <a:cubicBezTo>
                  <a:pt x="100" y="362"/>
                  <a:pt x="96" y="358"/>
                  <a:pt x="96" y="352"/>
                </a:cubicBezTo>
                <a:cubicBezTo>
                  <a:pt x="96" y="346"/>
                  <a:pt x="100" y="341"/>
                  <a:pt x="106" y="341"/>
                </a:cubicBezTo>
                <a:cubicBezTo>
                  <a:pt x="405" y="341"/>
                  <a:pt x="405" y="341"/>
                  <a:pt x="405" y="341"/>
                </a:cubicBezTo>
                <a:cubicBezTo>
                  <a:pt x="411" y="341"/>
                  <a:pt x="416" y="346"/>
                  <a:pt x="416" y="352"/>
                </a:cubicBezTo>
                <a:cubicBezTo>
                  <a:pt x="416" y="358"/>
                  <a:pt x="411" y="362"/>
                  <a:pt x="405" y="362"/>
                </a:cubicBezTo>
                <a:close/>
                <a:moveTo>
                  <a:pt x="373" y="298"/>
                </a:moveTo>
                <a:cubicBezTo>
                  <a:pt x="138" y="298"/>
                  <a:pt x="138" y="298"/>
                  <a:pt x="138" y="298"/>
                </a:cubicBezTo>
                <a:cubicBezTo>
                  <a:pt x="138" y="170"/>
                  <a:pt x="138" y="170"/>
                  <a:pt x="138" y="170"/>
                </a:cubicBezTo>
                <a:cubicBezTo>
                  <a:pt x="373" y="170"/>
                  <a:pt x="373" y="170"/>
                  <a:pt x="373" y="170"/>
                </a:cubicBezTo>
                <a:lnTo>
                  <a:pt x="373" y="29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8" name="Freeform 486">
            <a:extLst>
              <a:ext uri="{FF2B5EF4-FFF2-40B4-BE49-F238E27FC236}">
                <a16:creationId xmlns:a16="http://schemas.microsoft.com/office/drawing/2014/main" xmlns="" id="{3FF3EB62-FFAA-4D1A-A774-25DFA177617D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6761531" y="2276054"/>
            <a:ext cx="252000" cy="252000"/>
          </a:xfrm>
          <a:custGeom>
            <a:avLst/>
            <a:gdLst>
              <a:gd name="T0" fmla="*/ 256 w 512"/>
              <a:gd name="T1" fmla="*/ 0 h 512"/>
              <a:gd name="T2" fmla="*/ 0 w 512"/>
              <a:gd name="T3" fmla="*/ 256 h 512"/>
              <a:gd name="T4" fmla="*/ 256 w 512"/>
              <a:gd name="T5" fmla="*/ 512 h 512"/>
              <a:gd name="T6" fmla="*/ 512 w 512"/>
              <a:gd name="T7" fmla="*/ 256 h 512"/>
              <a:gd name="T8" fmla="*/ 256 w 512"/>
              <a:gd name="T9" fmla="*/ 0 h 512"/>
              <a:gd name="T10" fmla="*/ 117 w 512"/>
              <a:gd name="T11" fmla="*/ 160 h 512"/>
              <a:gd name="T12" fmla="*/ 128 w 512"/>
              <a:gd name="T13" fmla="*/ 149 h 512"/>
              <a:gd name="T14" fmla="*/ 384 w 512"/>
              <a:gd name="T15" fmla="*/ 149 h 512"/>
              <a:gd name="T16" fmla="*/ 394 w 512"/>
              <a:gd name="T17" fmla="*/ 160 h 512"/>
              <a:gd name="T18" fmla="*/ 394 w 512"/>
              <a:gd name="T19" fmla="*/ 309 h 512"/>
              <a:gd name="T20" fmla="*/ 384 w 512"/>
              <a:gd name="T21" fmla="*/ 320 h 512"/>
              <a:gd name="T22" fmla="*/ 128 w 512"/>
              <a:gd name="T23" fmla="*/ 320 h 512"/>
              <a:gd name="T24" fmla="*/ 117 w 512"/>
              <a:gd name="T25" fmla="*/ 309 h 512"/>
              <a:gd name="T26" fmla="*/ 117 w 512"/>
              <a:gd name="T27" fmla="*/ 160 h 512"/>
              <a:gd name="T28" fmla="*/ 405 w 512"/>
              <a:gd name="T29" fmla="*/ 362 h 512"/>
              <a:gd name="T30" fmla="*/ 106 w 512"/>
              <a:gd name="T31" fmla="*/ 362 h 512"/>
              <a:gd name="T32" fmla="*/ 96 w 512"/>
              <a:gd name="T33" fmla="*/ 352 h 512"/>
              <a:gd name="T34" fmla="*/ 106 w 512"/>
              <a:gd name="T35" fmla="*/ 341 h 512"/>
              <a:gd name="T36" fmla="*/ 405 w 512"/>
              <a:gd name="T37" fmla="*/ 341 h 512"/>
              <a:gd name="T38" fmla="*/ 416 w 512"/>
              <a:gd name="T39" fmla="*/ 352 h 512"/>
              <a:gd name="T40" fmla="*/ 405 w 512"/>
              <a:gd name="T41" fmla="*/ 362 h 512"/>
              <a:gd name="T42" fmla="*/ 373 w 512"/>
              <a:gd name="T43" fmla="*/ 298 h 512"/>
              <a:gd name="T44" fmla="*/ 138 w 512"/>
              <a:gd name="T45" fmla="*/ 298 h 512"/>
              <a:gd name="T46" fmla="*/ 138 w 512"/>
              <a:gd name="T47" fmla="*/ 170 h 512"/>
              <a:gd name="T48" fmla="*/ 373 w 512"/>
              <a:gd name="T49" fmla="*/ 170 h 512"/>
              <a:gd name="T50" fmla="*/ 373 w 512"/>
              <a:gd name="T51" fmla="*/ 298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117" y="160"/>
                </a:moveTo>
                <a:cubicBezTo>
                  <a:pt x="117" y="154"/>
                  <a:pt x="122" y="149"/>
                  <a:pt x="128" y="149"/>
                </a:cubicBezTo>
                <a:cubicBezTo>
                  <a:pt x="384" y="149"/>
                  <a:pt x="384" y="149"/>
                  <a:pt x="384" y="149"/>
                </a:cubicBezTo>
                <a:cubicBezTo>
                  <a:pt x="390" y="149"/>
                  <a:pt x="394" y="154"/>
                  <a:pt x="394" y="160"/>
                </a:cubicBezTo>
                <a:cubicBezTo>
                  <a:pt x="394" y="309"/>
                  <a:pt x="394" y="309"/>
                  <a:pt x="394" y="309"/>
                </a:cubicBezTo>
                <a:cubicBezTo>
                  <a:pt x="394" y="315"/>
                  <a:pt x="390" y="320"/>
                  <a:pt x="384" y="320"/>
                </a:cubicBezTo>
                <a:cubicBezTo>
                  <a:pt x="128" y="320"/>
                  <a:pt x="128" y="320"/>
                  <a:pt x="128" y="320"/>
                </a:cubicBezTo>
                <a:cubicBezTo>
                  <a:pt x="122" y="320"/>
                  <a:pt x="117" y="315"/>
                  <a:pt x="117" y="309"/>
                </a:cubicBezTo>
                <a:lnTo>
                  <a:pt x="117" y="160"/>
                </a:lnTo>
                <a:close/>
                <a:moveTo>
                  <a:pt x="405" y="362"/>
                </a:moveTo>
                <a:cubicBezTo>
                  <a:pt x="106" y="362"/>
                  <a:pt x="106" y="362"/>
                  <a:pt x="106" y="362"/>
                </a:cubicBezTo>
                <a:cubicBezTo>
                  <a:pt x="100" y="362"/>
                  <a:pt x="96" y="358"/>
                  <a:pt x="96" y="352"/>
                </a:cubicBezTo>
                <a:cubicBezTo>
                  <a:pt x="96" y="346"/>
                  <a:pt x="100" y="341"/>
                  <a:pt x="106" y="341"/>
                </a:cubicBezTo>
                <a:cubicBezTo>
                  <a:pt x="405" y="341"/>
                  <a:pt x="405" y="341"/>
                  <a:pt x="405" y="341"/>
                </a:cubicBezTo>
                <a:cubicBezTo>
                  <a:pt x="411" y="341"/>
                  <a:pt x="416" y="346"/>
                  <a:pt x="416" y="352"/>
                </a:cubicBezTo>
                <a:cubicBezTo>
                  <a:pt x="416" y="358"/>
                  <a:pt x="411" y="362"/>
                  <a:pt x="405" y="362"/>
                </a:cubicBezTo>
                <a:close/>
                <a:moveTo>
                  <a:pt x="373" y="298"/>
                </a:moveTo>
                <a:cubicBezTo>
                  <a:pt x="138" y="298"/>
                  <a:pt x="138" y="298"/>
                  <a:pt x="138" y="298"/>
                </a:cubicBezTo>
                <a:cubicBezTo>
                  <a:pt x="138" y="170"/>
                  <a:pt x="138" y="170"/>
                  <a:pt x="138" y="170"/>
                </a:cubicBezTo>
                <a:cubicBezTo>
                  <a:pt x="373" y="170"/>
                  <a:pt x="373" y="170"/>
                  <a:pt x="373" y="170"/>
                </a:cubicBezTo>
                <a:lnTo>
                  <a:pt x="373" y="29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60963" y="1554499"/>
            <a:ext cx="862148" cy="369332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 fontAlgn="ctr">
              <a:defRPr sz="800" b="1">
                <a:solidFill>
                  <a:srgbClr val="000000"/>
                </a:solidFill>
              </a:defRPr>
            </a:lvl1pPr>
          </a:lstStyle>
          <a:p>
            <a:pPr marL="0" marR="0" lvl="0" indent="0" algn="ctr" defTabSz="1217613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PROPONENTE/</a:t>
            </a:r>
          </a:p>
          <a:p>
            <a:pPr marL="0" marR="0" lvl="0" indent="0" algn="ctr" defTabSz="1217613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AUTORITÀ PROCEDENTE</a:t>
            </a:r>
          </a:p>
        </p:txBody>
      </p:sp>
      <p:sp>
        <p:nvSpPr>
          <p:cNvPr id="240" name="TextBox 239"/>
          <p:cNvSpPr txBox="1"/>
          <p:nvPr/>
        </p:nvSpPr>
        <p:spPr>
          <a:xfrm>
            <a:off x="72531" y="5508872"/>
            <a:ext cx="862148" cy="369332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 fontAlgn="ctr">
              <a:defRPr sz="800" b="1">
                <a:solidFill>
                  <a:srgbClr val="000000"/>
                </a:solidFill>
              </a:defRPr>
            </a:lvl1pPr>
          </a:lstStyle>
          <a:p>
            <a:pPr marL="0" marR="0" lvl="0" indent="0" algn="ctr" defTabSz="1217613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PUBBLICO/</a:t>
            </a:r>
            <a:endParaRPr kumimoji="0" lang="en-US" sz="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  <a:p>
            <a:pPr marL="0" marR="0" lvl="0" indent="0" algn="ctr" defTabSz="1217613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PUBBLICO </a:t>
            </a:r>
          </a:p>
          <a:p>
            <a:pPr marL="0" marR="0" lvl="0" indent="0" algn="ctr" defTabSz="1217613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INTERESSATO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pic>
        <p:nvPicPr>
          <p:cNvPr id="94" name="Picture 2" descr="Image result for alert">
            <a:extLst>
              <a:ext uri="{FF2B5EF4-FFF2-40B4-BE49-F238E27FC236}">
                <a16:creationId xmlns:a16="http://schemas.microsoft.com/office/drawing/2014/main" xmlns="" id="{B400C9A9-0D89-4194-97E1-392600C7B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31" y="4884999"/>
            <a:ext cx="180000" cy="17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2" descr="Image result for alert">
            <a:extLst>
              <a:ext uri="{FF2B5EF4-FFF2-40B4-BE49-F238E27FC236}">
                <a16:creationId xmlns:a16="http://schemas.microsoft.com/office/drawing/2014/main" xmlns="" id="{B400C9A9-0D89-4194-97E1-392600C7B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827" y="1838873"/>
            <a:ext cx="180000" cy="17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" name="Picture 2" descr="Image result for alert">
            <a:extLst>
              <a:ext uri="{FF2B5EF4-FFF2-40B4-BE49-F238E27FC236}">
                <a16:creationId xmlns:a16="http://schemas.microsoft.com/office/drawing/2014/main" xmlns="" id="{B400C9A9-0D89-4194-97E1-392600C7B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7234" y="1838873"/>
            <a:ext cx="180000" cy="17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" name="Title 3"/>
          <p:cNvSpPr>
            <a:spLocks noGrp="1"/>
          </p:cNvSpPr>
          <p:nvPr>
            <p:ph type="title"/>
          </p:nvPr>
        </p:nvSpPr>
        <p:spPr>
          <a:xfrm>
            <a:off x="375385" y="402586"/>
            <a:ext cx="11346715" cy="698501"/>
          </a:xfrm>
        </p:spPr>
        <p:txBody>
          <a:bodyPr/>
          <a:lstStyle/>
          <a:p>
            <a:r>
              <a:rPr lang="it-IT" b="1" dirty="0" smtClean="0"/>
              <a:t>«Valutazioni Ambientali </a:t>
            </a:r>
            <a:r>
              <a:rPr lang="it-IT" b="1" dirty="0"/>
              <a:t>– VAS</a:t>
            </a:r>
            <a:r>
              <a:rPr lang="it-IT" b="1" dirty="0" smtClean="0"/>
              <a:t>»</a:t>
            </a:r>
            <a:br>
              <a:rPr lang="it-IT" b="1" dirty="0" smtClean="0"/>
            </a:br>
            <a:r>
              <a:rPr lang="it-IT" i="1" dirty="0" smtClean="0"/>
              <a:t>Rappresentazione del Flusso</a:t>
            </a:r>
            <a:endParaRPr lang="it-IT" i="1" dirty="0"/>
          </a:p>
        </p:txBody>
      </p:sp>
      <p:grpSp>
        <p:nvGrpSpPr>
          <p:cNvPr id="92" name="Group 91"/>
          <p:cNvGrpSpPr/>
          <p:nvPr/>
        </p:nvGrpSpPr>
        <p:grpSpPr>
          <a:xfrm>
            <a:off x="4210761" y="1390667"/>
            <a:ext cx="1083175" cy="594000"/>
            <a:chOff x="5772606" y="1364451"/>
            <a:chExt cx="919015" cy="557948"/>
          </a:xfrm>
        </p:grpSpPr>
        <p:sp>
          <p:nvSpPr>
            <p:cNvPr id="93" name="Rectangle 32"/>
            <p:cNvSpPr>
              <a:spLocks noChangeArrowheads="1"/>
            </p:cNvSpPr>
            <p:nvPr/>
          </p:nvSpPr>
          <p:spPr bwMode="auto">
            <a:xfrm>
              <a:off x="5775300" y="1364451"/>
              <a:ext cx="916321" cy="55794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8288" rIns="1828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12176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46A3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ELABORAZIONE</a:t>
              </a:r>
            </a:p>
            <a:p>
              <a:pPr marL="0" marR="0" lvl="0" indent="0" algn="ctr" defTabSz="12176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46A3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CONTRODEDUZIONI</a:t>
              </a:r>
            </a:p>
          </p:txBody>
        </p:sp>
        <p:sp>
          <p:nvSpPr>
            <p:cNvPr id="95" name="Rectangle 6"/>
            <p:cNvSpPr>
              <a:spLocks noChangeArrowheads="1"/>
            </p:cNvSpPr>
            <p:nvPr/>
          </p:nvSpPr>
          <p:spPr bwMode="gray">
            <a:xfrm rot="10800000" flipV="1">
              <a:off x="5772606" y="1365474"/>
              <a:ext cx="333379" cy="82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0" rIns="7200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1217613" rtl="0" eaLnBrk="0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1.16</a:t>
              </a:r>
              <a:endParaRPr kumimoji="0" lang="en-GB" altLang="it-IT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anose="020B0604020202020204" pitchFamily="34" charset="0"/>
              </a:endParaRPr>
            </a:p>
          </p:txBody>
        </p:sp>
      </p:grpSp>
      <p:cxnSp>
        <p:nvCxnSpPr>
          <p:cNvPr id="98" name="Straight Arrow Connector 81"/>
          <p:cNvCxnSpPr>
            <a:stCxn id="99" idx="0"/>
            <a:endCxn id="93" idx="2"/>
          </p:cNvCxnSpPr>
          <p:nvPr/>
        </p:nvCxnSpPr>
        <p:spPr>
          <a:xfrm flipV="1">
            <a:off x="4750133" y="1984667"/>
            <a:ext cx="3803" cy="49649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Diamond 98"/>
          <p:cNvSpPr/>
          <p:nvPr/>
        </p:nvSpPr>
        <p:spPr bwMode="gray">
          <a:xfrm>
            <a:off x="4088855" y="2481157"/>
            <a:ext cx="1322555" cy="433655"/>
          </a:xfrm>
          <a:prstGeom prst="diamond">
            <a:avLst/>
          </a:prstGeom>
          <a:noFill/>
          <a:ln w="28575" algn="ctr">
            <a:solidFill>
              <a:srgbClr val="86BC25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marL="0" marR="0" lvl="0" indent="0" algn="ctr" defTabSz="1217613" rtl="0" eaLnBrk="0" fontAlgn="base" latinLnBrk="0" hangingPunct="0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it-IT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6A38"/>
                </a:solidFill>
                <a:effectLst/>
                <a:uLnTx/>
                <a:uFillTx/>
                <a:latin typeface="Verdana"/>
                <a:ea typeface="+mn-ea"/>
                <a:cs typeface="Arial" panose="020B0604020202020204" pitchFamily="34" charset="0"/>
              </a:rPr>
              <a:t>CONTRO</a:t>
            </a:r>
          </a:p>
          <a:p>
            <a:pPr marL="0" marR="0" lvl="0" indent="0" algn="ctr" defTabSz="1217613" rtl="0" eaLnBrk="0" fontAlgn="base" latinLnBrk="0" hangingPunct="0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it-IT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6A38"/>
                </a:solidFill>
                <a:effectLst/>
                <a:uLnTx/>
                <a:uFillTx/>
                <a:latin typeface="Verdana"/>
                <a:ea typeface="+mn-ea"/>
                <a:cs typeface="Arial" panose="020B0604020202020204" pitchFamily="34" charset="0"/>
              </a:rPr>
              <a:t>DEDUZIONI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046A38"/>
              </a:solidFill>
              <a:effectLst/>
              <a:uLnTx/>
              <a:uFillTx/>
              <a:latin typeface="Verdana"/>
              <a:ea typeface="+mn-ea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523803" y="2328104"/>
            <a:ext cx="295275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1217613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it-IT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1313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SI</a:t>
            </a: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srgbClr val="31313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5387079" y="2559012"/>
            <a:ext cx="259159" cy="108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1217613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it-IT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1313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NO</a:t>
            </a: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srgbClr val="313131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cxnSp>
        <p:nvCxnSpPr>
          <p:cNvPr id="113" name="Straight Arrow Connector 112"/>
          <p:cNvCxnSpPr>
            <a:stCxn id="105" idx="3"/>
            <a:endCxn id="99" idx="1"/>
          </p:cNvCxnSpPr>
          <p:nvPr/>
        </p:nvCxnSpPr>
        <p:spPr>
          <a:xfrm>
            <a:off x="3689807" y="2697984"/>
            <a:ext cx="399048" cy="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stCxn id="99" idx="3"/>
            <a:endCxn id="130" idx="1"/>
          </p:cNvCxnSpPr>
          <p:nvPr/>
        </p:nvCxnSpPr>
        <p:spPr>
          <a:xfrm flipV="1">
            <a:off x="5411410" y="2697984"/>
            <a:ext cx="403480" cy="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ectangular Callout 122"/>
          <p:cNvSpPr/>
          <p:nvPr/>
        </p:nvSpPr>
        <p:spPr bwMode="gray">
          <a:xfrm>
            <a:off x="2948418" y="3580549"/>
            <a:ext cx="2550510" cy="1310653"/>
          </a:xfrm>
          <a:prstGeom prst="wedgeRectCallout">
            <a:avLst>
              <a:gd name="adj1" fmla="val 67778"/>
              <a:gd name="adj2" fmla="val 47291"/>
            </a:avLst>
          </a:prstGeom>
          <a:solidFill>
            <a:schemeClr val="accent3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marL="0" marR="0" lvl="0" indent="0" algn="ctr" defTabSz="1217613" rtl="0" eaLnBrk="0" fontAlgn="base" latinLnBrk="0" hangingPunct="0">
              <a:lnSpc>
                <a:spcPct val="106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it-IT" sz="900" b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La C.T.S. è il soggetto unico per il rilascio dei pareri di tutte le valutazioni ambientali ed evidenzia forti criticità nella gestione di tutte le pratiche a suo carico (correnti e pregresse) con il conseguente aumento dei tempi procedurali</a:t>
            </a:r>
            <a:endParaRPr kumimoji="0" lang="en-US" sz="900" b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cxnSp>
        <p:nvCxnSpPr>
          <p:cNvPr id="3" name="Elbow Connector 2"/>
          <p:cNvCxnSpPr>
            <a:stCxn id="158" idx="0"/>
            <a:endCxn id="191" idx="2"/>
          </p:cNvCxnSpPr>
          <p:nvPr/>
        </p:nvCxnSpPr>
        <p:spPr>
          <a:xfrm flipV="1">
            <a:off x="7959001" y="1962144"/>
            <a:ext cx="0" cy="43884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Group 116"/>
          <p:cNvGrpSpPr/>
          <p:nvPr/>
        </p:nvGrpSpPr>
        <p:grpSpPr>
          <a:xfrm>
            <a:off x="1059655" y="3395978"/>
            <a:ext cx="1080000" cy="594000"/>
            <a:chOff x="4435977" y="1412823"/>
            <a:chExt cx="916321" cy="557948"/>
          </a:xfrm>
        </p:grpSpPr>
        <p:sp>
          <p:nvSpPr>
            <p:cNvPr id="118" name="Rectangle 32"/>
            <p:cNvSpPr>
              <a:spLocks noChangeArrowheads="1"/>
            </p:cNvSpPr>
            <p:nvPr/>
          </p:nvSpPr>
          <p:spPr bwMode="auto">
            <a:xfrm>
              <a:off x="4435977" y="1412823"/>
              <a:ext cx="916321" cy="5579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8288" rIns="1828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12176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46A38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OSSERVAZIONI SU PIANO/RAPPORTO AMBIENTALE</a:t>
              </a:r>
            </a:p>
          </p:txBody>
        </p:sp>
        <p:sp>
          <p:nvSpPr>
            <p:cNvPr id="120" name="Rectangle 6"/>
            <p:cNvSpPr>
              <a:spLocks noChangeArrowheads="1"/>
            </p:cNvSpPr>
            <p:nvPr/>
          </p:nvSpPr>
          <p:spPr bwMode="gray">
            <a:xfrm rot="10800000" flipV="1">
              <a:off x="4441420" y="1414649"/>
              <a:ext cx="333379" cy="82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0" rIns="7200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l" defTabSz="1217613" rtl="0" eaLnBrk="0" fontAlgn="base" latinLnBrk="0" hangingPunct="0">
                <a:lnSpc>
                  <a:spcPct val="9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it-IT" sz="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/>
                  <a:ea typeface="+mn-ea"/>
                  <a:cs typeface="Arial" panose="020B0604020202020204" pitchFamily="34" charset="0"/>
                </a:rPr>
                <a:t>1.14</a:t>
              </a:r>
              <a:endParaRPr kumimoji="0" lang="en-GB" altLang="it-IT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Arial" panose="020B0604020202020204" pitchFamily="34" charset="0"/>
              </a:endParaRPr>
            </a:p>
          </p:txBody>
        </p:sp>
      </p:grpSp>
      <p:cxnSp>
        <p:nvCxnSpPr>
          <p:cNvPr id="6" name="Straight Arrow Connector 5"/>
          <p:cNvCxnSpPr>
            <a:stCxn id="118" idx="3"/>
            <a:endCxn id="105" idx="1"/>
          </p:cNvCxnSpPr>
          <p:nvPr/>
        </p:nvCxnSpPr>
        <p:spPr>
          <a:xfrm flipV="1">
            <a:off x="2139655" y="2697984"/>
            <a:ext cx="470152" cy="994994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5"/>
          <p:cNvCxnSpPr>
            <a:stCxn id="102" idx="3"/>
            <a:endCxn id="105" idx="1"/>
          </p:cNvCxnSpPr>
          <p:nvPr/>
        </p:nvCxnSpPr>
        <p:spPr>
          <a:xfrm flipV="1">
            <a:off x="2139655" y="2697984"/>
            <a:ext cx="470152" cy="2995554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60959" y="3462025"/>
            <a:ext cx="862148" cy="492443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1217613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SOGGETTI COMPETENTI IN 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MATERIA</a:t>
            </a:r>
          </a:p>
          <a:p>
            <a:pPr marL="0" marR="0" lvl="0" indent="0" algn="ctr" defTabSz="1217613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800" b="1" dirty="0" smtClean="0">
                <a:solidFill>
                  <a:srgbClr val="000000"/>
                </a:solidFill>
                <a:latin typeface="Verdana" panose="020B0604030504040204" pitchFamily="34" charset="0"/>
              </a:rPr>
              <a:t>AMBIENTALE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923107" y="6427068"/>
            <a:ext cx="64810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1217613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it-IT" sz="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1313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LEGENDA: </a:t>
            </a:r>
          </a:p>
        </p:txBody>
      </p:sp>
      <p:grpSp>
        <p:nvGrpSpPr>
          <p:cNvPr id="91" name="Group 90"/>
          <p:cNvGrpSpPr/>
          <p:nvPr/>
        </p:nvGrpSpPr>
        <p:grpSpPr>
          <a:xfrm>
            <a:off x="1610955" y="6399173"/>
            <a:ext cx="720812" cy="163512"/>
            <a:chOff x="1610955" y="6401684"/>
            <a:chExt cx="720812" cy="163512"/>
          </a:xfrm>
        </p:grpSpPr>
        <p:grpSp>
          <p:nvGrpSpPr>
            <p:cNvPr id="111" name="Group 4"/>
            <p:cNvGrpSpPr>
              <a:grpSpLocks noChangeAspect="1"/>
            </p:cNvGrpSpPr>
            <p:nvPr/>
          </p:nvGrpSpPr>
          <p:grpSpPr bwMode="auto">
            <a:xfrm>
              <a:off x="1610955" y="6401684"/>
              <a:ext cx="257175" cy="163512"/>
              <a:chOff x="4166" y="3957"/>
              <a:chExt cx="162" cy="103"/>
            </a:xfrm>
            <a:solidFill>
              <a:srgbClr val="648D1C"/>
            </a:solidFill>
          </p:grpSpPr>
          <p:sp>
            <p:nvSpPr>
              <p:cNvPr id="125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166" y="3957"/>
                <a:ext cx="162" cy="10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761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6" name="Freeform 5"/>
              <p:cNvSpPr>
                <a:spLocks/>
              </p:cNvSpPr>
              <p:nvPr/>
            </p:nvSpPr>
            <p:spPr bwMode="auto">
              <a:xfrm>
                <a:off x="4171" y="3957"/>
                <a:ext cx="148" cy="59"/>
              </a:xfrm>
              <a:custGeom>
                <a:avLst/>
                <a:gdLst>
                  <a:gd name="T0" fmla="*/ 0 w 86"/>
                  <a:gd name="T1" fmla="*/ 1 h 34"/>
                  <a:gd name="T2" fmla="*/ 18 w 86"/>
                  <a:gd name="T3" fmla="*/ 15 h 34"/>
                  <a:gd name="T4" fmla="*/ 46 w 86"/>
                  <a:gd name="T5" fmla="*/ 34 h 34"/>
                  <a:gd name="T6" fmla="*/ 69 w 86"/>
                  <a:gd name="T7" fmla="*/ 16 h 34"/>
                  <a:gd name="T8" fmla="*/ 86 w 86"/>
                  <a:gd name="T9" fmla="*/ 0 h 34"/>
                  <a:gd name="T10" fmla="*/ 82 w 86"/>
                  <a:gd name="T11" fmla="*/ 0 h 34"/>
                  <a:gd name="T12" fmla="*/ 5 w 86"/>
                  <a:gd name="T13" fmla="*/ 0 h 34"/>
                  <a:gd name="T14" fmla="*/ 0 w 86"/>
                  <a:gd name="T1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34">
                    <a:moveTo>
                      <a:pt x="0" y="1"/>
                    </a:moveTo>
                    <a:cubicBezTo>
                      <a:pt x="0" y="1"/>
                      <a:pt x="8" y="8"/>
                      <a:pt x="18" y="15"/>
                    </a:cubicBezTo>
                    <a:cubicBezTo>
                      <a:pt x="31" y="26"/>
                      <a:pt x="44" y="34"/>
                      <a:pt x="46" y="34"/>
                    </a:cubicBezTo>
                    <a:cubicBezTo>
                      <a:pt x="47" y="34"/>
                      <a:pt x="52" y="30"/>
                      <a:pt x="69" y="16"/>
                    </a:cubicBezTo>
                    <a:cubicBezTo>
                      <a:pt x="78" y="9"/>
                      <a:pt x="86" y="0"/>
                      <a:pt x="86" y="0"/>
                    </a:cubicBezTo>
                    <a:cubicBezTo>
                      <a:pt x="86" y="0"/>
                      <a:pt x="85" y="0"/>
                      <a:pt x="82" y="0"/>
                    </a:cubicBezTo>
                    <a:cubicBezTo>
                      <a:pt x="82" y="0"/>
                      <a:pt x="9" y="0"/>
                      <a:pt x="5" y="0"/>
                    </a:cubicBezTo>
                    <a:cubicBezTo>
                      <a:pt x="3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761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7" name="Freeform 6"/>
              <p:cNvSpPr>
                <a:spLocks/>
              </p:cNvSpPr>
              <p:nvPr/>
            </p:nvSpPr>
            <p:spPr bwMode="auto">
              <a:xfrm>
                <a:off x="4166" y="3964"/>
                <a:ext cx="65" cy="94"/>
              </a:xfrm>
              <a:custGeom>
                <a:avLst/>
                <a:gdLst>
                  <a:gd name="T0" fmla="*/ 0 w 38"/>
                  <a:gd name="T1" fmla="*/ 7 h 54"/>
                  <a:gd name="T2" fmla="*/ 1 w 38"/>
                  <a:gd name="T3" fmla="*/ 0 h 54"/>
                  <a:gd name="T4" fmla="*/ 38 w 38"/>
                  <a:gd name="T5" fmla="*/ 29 h 54"/>
                  <a:gd name="T6" fmla="*/ 4 w 38"/>
                  <a:gd name="T7" fmla="*/ 54 h 54"/>
                  <a:gd name="T8" fmla="*/ 0 w 38"/>
                  <a:gd name="T9" fmla="*/ 44 h 54"/>
                  <a:gd name="T10" fmla="*/ 0 w 38"/>
                  <a:gd name="T11" fmla="*/ 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54">
                    <a:moveTo>
                      <a:pt x="0" y="7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0" y="54"/>
                      <a:pt x="0" y="44"/>
                    </a:cubicBezTo>
                    <a:cubicBezTo>
                      <a:pt x="0" y="42"/>
                      <a:pt x="0" y="19"/>
                      <a:pt x="0" y="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761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29" name="Freeform 7"/>
              <p:cNvSpPr>
                <a:spLocks/>
              </p:cNvSpPr>
              <p:nvPr/>
            </p:nvSpPr>
            <p:spPr bwMode="auto">
              <a:xfrm>
                <a:off x="4266" y="3964"/>
                <a:ext cx="62" cy="91"/>
              </a:xfrm>
              <a:custGeom>
                <a:avLst/>
                <a:gdLst>
                  <a:gd name="T0" fmla="*/ 0 w 36"/>
                  <a:gd name="T1" fmla="*/ 29 h 52"/>
                  <a:gd name="T2" fmla="*/ 34 w 36"/>
                  <a:gd name="T3" fmla="*/ 0 h 52"/>
                  <a:gd name="T4" fmla="*/ 36 w 36"/>
                  <a:gd name="T5" fmla="*/ 5 h 52"/>
                  <a:gd name="T6" fmla="*/ 36 w 36"/>
                  <a:gd name="T7" fmla="*/ 45 h 52"/>
                  <a:gd name="T8" fmla="*/ 35 w 36"/>
                  <a:gd name="T9" fmla="*/ 52 h 52"/>
                  <a:gd name="T10" fmla="*/ 0 w 36"/>
                  <a:gd name="T11" fmla="*/ 2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2">
                    <a:moveTo>
                      <a:pt x="0" y="29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6" y="1"/>
                      <a:pt x="36" y="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45"/>
                      <a:pt x="35" y="51"/>
                      <a:pt x="35" y="52"/>
                    </a:cubicBezTo>
                    <a:lnTo>
                      <a:pt x="0" y="29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761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2" name="Freeform 8"/>
              <p:cNvSpPr>
                <a:spLocks/>
              </p:cNvSpPr>
              <p:nvPr/>
            </p:nvSpPr>
            <p:spPr bwMode="auto">
              <a:xfrm>
                <a:off x="4183" y="4018"/>
                <a:ext cx="138" cy="42"/>
              </a:xfrm>
              <a:custGeom>
                <a:avLst/>
                <a:gdLst>
                  <a:gd name="T0" fmla="*/ 32 w 80"/>
                  <a:gd name="T1" fmla="*/ 0 h 24"/>
                  <a:gd name="T2" fmla="*/ 39 w 80"/>
                  <a:gd name="T3" fmla="*/ 3 h 24"/>
                  <a:gd name="T4" fmla="*/ 45 w 80"/>
                  <a:gd name="T5" fmla="*/ 0 h 24"/>
                  <a:gd name="T6" fmla="*/ 80 w 80"/>
                  <a:gd name="T7" fmla="*/ 23 h 24"/>
                  <a:gd name="T8" fmla="*/ 77 w 80"/>
                  <a:gd name="T9" fmla="*/ 24 h 24"/>
                  <a:gd name="T10" fmla="*/ 0 w 80"/>
                  <a:gd name="T11" fmla="*/ 24 h 24"/>
                  <a:gd name="T12" fmla="*/ 32 w 8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24">
                    <a:moveTo>
                      <a:pt x="32" y="0"/>
                    </a:moveTo>
                    <a:cubicBezTo>
                      <a:pt x="33" y="0"/>
                      <a:pt x="36" y="3"/>
                      <a:pt x="39" y="3"/>
                    </a:cubicBezTo>
                    <a:cubicBezTo>
                      <a:pt x="41" y="3"/>
                      <a:pt x="45" y="0"/>
                      <a:pt x="45" y="0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0" y="23"/>
                      <a:pt x="78" y="24"/>
                      <a:pt x="77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31" y="1"/>
                      <a:pt x="3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761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24" name="TextBox 123"/>
            <p:cNvSpPr txBox="1"/>
            <p:nvPr/>
          </p:nvSpPr>
          <p:spPr>
            <a:xfrm>
              <a:off x="1683663" y="6429579"/>
              <a:ext cx="648104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1217613" rtl="0" eaLnBrk="0" fontAlgn="base" latinLnBrk="0" hangingPunct="0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/>
                <a:defRPr/>
              </a:pPr>
              <a:r>
                <a:rPr kumimoji="0" lang="it-IT" sz="7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313131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PEC</a:t>
              </a: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2424925" y="6354929"/>
            <a:ext cx="1115725" cy="252000"/>
            <a:chOff x="2448181" y="6366445"/>
            <a:chExt cx="1115725" cy="252000"/>
          </a:xfrm>
        </p:grpSpPr>
        <p:sp>
          <p:nvSpPr>
            <p:cNvPr id="134" name="Freeform 486">
              <a:extLst>
                <a:ext uri="{FF2B5EF4-FFF2-40B4-BE49-F238E27FC236}">
                  <a16:creationId xmlns:a16="http://schemas.microsoft.com/office/drawing/2014/main" xmlns="" id="{3FF3EB62-FFAA-4D1A-A774-25DFA17761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448181" y="6366445"/>
              <a:ext cx="252000" cy="252000"/>
            </a:xfrm>
            <a:custGeom>
              <a:avLst/>
              <a:gdLst>
                <a:gd name="T0" fmla="*/ 256 w 512"/>
                <a:gd name="T1" fmla="*/ 0 h 512"/>
                <a:gd name="T2" fmla="*/ 0 w 512"/>
                <a:gd name="T3" fmla="*/ 256 h 512"/>
                <a:gd name="T4" fmla="*/ 256 w 512"/>
                <a:gd name="T5" fmla="*/ 512 h 512"/>
                <a:gd name="T6" fmla="*/ 512 w 512"/>
                <a:gd name="T7" fmla="*/ 256 h 512"/>
                <a:gd name="T8" fmla="*/ 256 w 512"/>
                <a:gd name="T9" fmla="*/ 0 h 512"/>
                <a:gd name="T10" fmla="*/ 117 w 512"/>
                <a:gd name="T11" fmla="*/ 160 h 512"/>
                <a:gd name="T12" fmla="*/ 128 w 512"/>
                <a:gd name="T13" fmla="*/ 149 h 512"/>
                <a:gd name="T14" fmla="*/ 384 w 512"/>
                <a:gd name="T15" fmla="*/ 149 h 512"/>
                <a:gd name="T16" fmla="*/ 394 w 512"/>
                <a:gd name="T17" fmla="*/ 160 h 512"/>
                <a:gd name="T18" fmla="*/ 394 w 512"/>
                <a:gd name="T19" fmla="*/ 309 h 512"/>
                <a:gd name="T20" fmla="*/ 384 w 512"/>
                <a:gd name="T21" fmla="*/ 320 h 512"/>
                <a:gd name="T22" fmla="*/ 128 w 512"/>
                <a:gd name="T23" fmla="*/ 320 h 512"/>
                <a:gd name="T24" fmla="*/ 117 w 512"/>
                <a:gd name="T25" fmla="*/ 309 h 512"/>
                <a:gd name="T26" fmla="*/ 117 w 512"/>
                <a:gd name="T27" fmla="*/ 160 h 512"/>
                <a:gd name="T28" fmla="*/ 405 w 512"/>
                <a:gd name="T29" fmla="*/ 362 h 512"/>
                <a:gd name="T30" fmla="*/ 106 w 512"/>
                <a:gd name="T31" fmla="*/ 362 h 512"/>
                <a:gd name="T32" fmla="*/ 96 w 512"/>
                <a:gd name="T33" fmla="*/ 352 h 512"/>
                <a:gd name="T34" fmla="*/ 106 w 512"/>
                <a:gd name="T35" fmla="*/ 341 h 512"/>
                <a:gd name="T36" fmla="*/ 405 w 512"/>
                <a:gd name="T37" fmla="*/ 341 h 512"/>
                <a:gd name="T38" fmla="*/ 416 w 512"/>
                <a:gd name="T39" fmla="*/ 352 h 512"/>
                <a:gd name="T40" fmla="*/ 405 w 512"/>
                <a:gd name="T41" fmla="*/ 362 h 512"/>
                <a:gd name="T42" fmla="*/ 373 w 512"/>
                <a:gd name="T43" fmla="*/ 298 h 512"/>
                <a:gd name="T44" fmla="*/ 138 w 512"/>
                <a:gd name="T45" fmla="*/ 298 h 512"/>
                <a:gd name="T46" fmla="*/ 138 w 512"/>
                <a:gd name="T47" fmla="*/ 170 h 512"/>
                <a:gd name="T48" fmla="*/ 373 w 512"/>
                <a:gd name="T49" fmla="*/ 170 h 512"/>
                <a:gd name="T50" fmla="*/ 373 w 512"/>
                <a:gd name="T51" fmla="*/ 298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2" h="512"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  <a:moveTo>
                    <a:pt x="117" y="160"/>
                  </a:moveTo>
                  <a:cubicBezTo>
                    <a:pt x="117" y="154"/>
                    <a:pt x="122" y="149"/>
                    <a:pt x="128" y="149"/>
                  </a:cubicBezTo>
                  <a:cubicBezTo>
                    <a:pt x="384" y="149"/>
                    <a:pt x="384" y="149"/>
                    <a:pt x="384" y="149"/>
                  </a:cubicBezTo>
                  <a:cubicBezTo>
                    <a:pt x="390" y="149"/>
                    <a:pt x="394" y="154"/>
                    <a:pt x="394" y="160"/>
                  </a:cubicBezTo>
                  <a:cubicBezTo>
                    <a:pt x="394" y="309"/>
                    <a:pt x="394" y="309"/>
                    <a:pt x="394" y="309"/>
                  </a:cubicBezTo>
                  <a:cubicBezTo>
                    <a:pt x="394" y="315"/>
                    <a:pt x="390" y="320"/>
                    <a:pt x="384" y="320"/>
                  </a:cubicBezTo>
                  <a:cubicBezTo>
                    <a:pt x="128" y="320"/>
                    <a:pt x="128" y="320"/>
                    <a:pt x="128" y="320"/>
                  </a:cubicBezTo>
                  <a:cubicBezTo>
                    <a:pt x="122" y="320"/>
                    <a:pt x="117" y="315"/>
                    <a:pt x="117" y="309"/>
                  </a:cubicBezTo>
                  <a:lnTo>
                    <a:pt x="117" y="160"/>
                  </a:lnTo>
                  <a:close/>
                  <a:moveTo>
                    <a:pt x="405" y="362"/>
                  </a:moveTo>
                  <a:cubicBezTo>
                    <a:pt x="106" y="362"/>
                    <a:pt x="106" y="362"/>
                    <a:pt x="106" y="362"/>
                  </a:cubicBezTo>
                  <a:cubicBezTo>
                    <a:pt x="100" y="362"/>
                    <a:pt x="96" y="358"/>
                    <a:pt x="96" y="352"/>
                  </a:cubicBezTo>
                  <a:cubicBezTo>
                    <a:pt x="96" y="346"/>
                    <a:pt x="100" y="341"/>
                    <a:pt x="106" y="341"/>
                  </a:cubicBezTo>
                  <a:cubicBezTo>
                    <a:pt x="405" y="341"/>
                    <a:pt x="405" y="341"/>
                    <a:pt x="405" y="341"/>
                  </a:cubicBezTo>
                  <a:cubicBezTo>
                    <a:pt x="411" y="341"/>
                    <a:pt x="416" y="346"/>
                    <a:pt x="416" y="352"/>
                  </a:cubicBezTo>
                  <a:cubicBezTo>
                    <a:pt x="416" y="358"/>
                    <a:pt x="411" y="362"/>
                    <a:pt x="405" y="362"/>
                  </a:cubicBezTo>
                  <a:close/>
                  <a:moveTo>
                    <a:pt x="373" y="298"/>
                  </a:moveTo>
                  <a:cubicBezTo>
                    <a:pt x="138" y="298"/>
                    <a:pt x="138" y="298"/>
                    <a:pt x="138" y="298"/>
                  </a:cubicBezTo>
                  <a:cubicBezTo>
                    <a:pt x="138" y="170"/>
                    <a:pt x="138" y="170"/>
                    <a:pt x="138" y="170"/>
                  </a:cubicBezTo>
                  <a:cubicBezTo>
                    <a:pt x="373" y="170"/>
                    <a:pt x="373" y="170"/>
                    <a:pt x="373" y="170"/>
                  </a:cubicBezTo>
                  <a:lnTo>
                    <a:pt x="373" y="29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2644019" y="6438584"/>
              <a:ext cx="919887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1217613" rtl="0" eaLnBrk="0" fontAlgn="base" latinLnBrk="0" hangingPunct="0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/>
                <a:defRPr/>
              </a:pPr>
              <a:r>
                <a:rPr kumimoji="0" lang="it-IT" sz="7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313131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PORTALE/SITO</a:t>
              </a: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3633808" y="6336929"/>
            <a:ext cx="1135887" cy="288000"/>
            <a:chOff x="3702785" y="6329767"/>
            <a:chExt cx="1135887" cy="288000"/>
          </a:xfrm>
        </p:grpSpPr>
        <p:sp>
          <p:nvSpPr>
            <p:cNvPr id="137" name="Freeform 83">
              <a:extLst>
                <a:ext uri="{FF2B5EF4-FFF2-40B4-BE49-F238E27FC236}">
                  <a16:creationId xmlns:a16="http://schemas.microsoft.com/office/drawing/2014/main" xmlns="" id="{5D5096EA-CF2C-493A-9E53-B5FFB4FFBE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02785" y="6329767"/>
              <a:ext cx="216000" cy="288000"/>
            </a:xfrm>
            <a:custGeom>
              <a:avLst/>
              <a:gdLst>
                <a:gd name="T0" fmla="*/ 104 w 150"/>
                <a:gd name="T1" fmla="*/ 180 h 206"/>
                <a:gd name="T2" fmla="*/ 104 w 150"/>
                <a:gd name="T3" fmla="*/ 204 h 206"/>
                <a:gd name="T4" fmla="*/ 0 w 150"/>
                <a:gd name="T5" fmla="*/ 204 h 206"/>
                <a:gd name="T6" fmla="*/ 0 w 150"/>
                <a:gd name="T7" fmla="*/ 0 h 206"/>
                <a:gd name="T8" fmla="*/ 146 w 150"/>
                <a:gd name="T9" fmla="*/ 0 h 206"/>
                <a:gd name="T10" fmla="*/ 146 w 150"/>
                <a:gd name="T11" fmla="*/ 160 h 206"/>
                <a:gd name="T12" fmla="*/ 122 w 150"/>
                <a:gd name="T13" fmla="*/ 160 h 206"/>
                <a:gd name="T14" fmla="*/ 122 w 150"/>
                <a:gd name="T15" fmla="*/ 160 h 206"/>
                <a:gd name="T16" fmla="*/ 116 w 150"/>
                <a:gd name="T17" fmla="*/ 162 h 206"/>
                <a:gd name="T18" fmla="*/ 110 w 150"/>
                <a:gd name="T19" fmla="*/ 166 h 206"/>
                <a:gd name="T20" fmla="*/ 104 w 150"/>
                <a:gd name="T21" fmla="*/ 172 h 206"/>
                <a:gd name="T22" fmla="*/ 104 w 150"/>
                <a:gd name="T23" fmla="*/ 180 h 206"/>
                <a:gd name="T24" fmla="*/ 104 w 150"/>
                <a:gd name="T25" fmla="*/ 180 h 206"/>
                <a:gd name="T26" fmla="*/ 150 w 150"/>
                <a:gd name="T27" fmla="*/ 168 h 206"/>
                <a:gd name="T28" fmla="*/ 124 w 150"/>
                <a:gd name="T29" fmla="*/ 168 h 206"/>
                <a:gd name="T30" fmla="*/ 124 w 150"/>
                <a:gd name="T31" fmla="*/ 168 h 206"/>
                <a:gd name="T32" fmla="*/ 120 w 150"/>
                <a:gd name="T33" fmla="*/ 170 h 206"/>
                <a:gd name="T34" fmla="*/ 116 w 150"/>
                <a:gd name="T35" fmla="*/ 172 h 206"/>
                <a:gd name="T36" fmla="*/ 112 w 150"/>
                <a:gd name="T37" fmla="*/ 176 h 206"/>
                <a:gd name="T38" fmla="*/ 112 w 150"/>
                <a:gd name="T39" fmla="*/ 180 h 206"/>
                <a:gd name="T40" fmla="*/ 112 w 150"/>
                <a:gd name="T41" fmla="*/ 206 h 206"/>
                <a:gd name="T42" fmla="*/ 150 w 150"/>
                <a:gd name="T43" fmla="*/ 16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0" h="206">
                  <a:moveTo>
                    <a:pt x="104" y="180"/>
                  </a:moveTo>
                  <a:lnTo>
                    <a:pt x="104" y="204"/>
                  </a:lnTo>
                  <a:lnTo>
                    <a:pt x="0" y="204"/>
                  </a:lnTo>
                  <a:lnTo>
                    <a:pt x="0" y="0"/>
                  </a:lnTo>
                  <a:lnTo>
                    <a:pt x="146" y="0"/>
                  </a:lnTo>
                  <a:lnTo>
                    <a:pt x="146" y="160"/>
                  </a:lnTo>
                  <a:lnTo>
                    <a:pt x="122" y="160"/>
                  </a:lnTo>
                  <a:lnTo>
                    <a:pt x="122" y="160"/>
                  </a:lnTo>
                  <a:lnTo>
                    <a:pt x="116" y="162"/>
                  </a:lnTo>
                  <a:lnTo>
                    <a:pt x="110" y="166"/>
                  </a:lnTo>
                  <a:lnTo>
                    <a:pt x="104" y="172"/>
                  </a:lnTo>
                  <a:lnTo>
                    <a:pt x="104" y="180"/>
                  </a:lnTo>
                  <a:lnTo>
                    <a:pt x="104" y="180"/>
                  </a:lnTo>
                  <a:close/>
                  <a:moveTo>
                    <a:pt x="150" y="168"/>
                  </a:moveTo>
                  <a:lnTo>
                    <a:pt x="124" y="168"/>
                  </a:lnTo>
                  <a:lnTo>
                    <a:pt x="124" y="168"/>
                  </a:lnTo>
                  <a:lnTo>
                    <a:pt x="120" y="170"/>
                  </a:lnTo>
                  <a:lnTo>
                    <a:pt x="116" y="172"/>
                  </a:lnTo>
                  <a:lnTo>
                    <a:pt x="112" y="176"/>
                  </a:lnTo>
                  <a:lnTo>
                    <a:pt x="112" y="180"/>
                  </a:lnTo>
                  <a:lnTo>
                    <a:pt x="112" y="206"/>
                  </a:lnTo>
                  <a:lnTo>
                    <a:pt x="150" y="168"/>
                  </a:lnTo>
                  <a:close/>
                </a:path>
              </a:pathLst>
            </a:custGeom>
            <a:solidFill>
              <a:srgbClr val="648D1C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marL="0" marR="0" lvl="0" indent="0" algn="l" defTabSz="12176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3918785" y="6438584"/>
              <a:ext cx="919887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1217613" rtl="0" eaLnBrk="0" fontAlgn="base" latinLnBrk="0" hangingPunct="0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/>
                <a:defRPr/>
              </a:pPr>
              <a:r>
                <a:rPr kumimoji="0" lang="it-IT" sz="7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313131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PROVVEDIMENTO</a:t>
              </a: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4862853" y="6391529"/>
            <a:ext cx="932956" cy="178800"/>
            <a:chOff x="5035573" y="6349523"/>
            <a:chExt cx="932956" cy="178800"/>
          </a:xfrm>
        </p:grpSpPr>
        <p:pic>
          <p:nvPicPr>
            <p:cNvPr id="140" name="Picture 2" descr="Image result for alert">
              <a:extLst>
                <a:ext uri="{FF2B5EF4-FFF2-40B4-BE49-F238E27FC236}">
                  <a16:creationId xmlns:a16="http://schemas.microsoft.com/office/drawing/2014/main" xmlns="" id="{B400C9A9-0D89-4194-97E1-392600C7BE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5573" y="6349523"/>
              <a:ext cx="180000" cy="17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1" name="TextBox 140"/>
            <p:cNvSpPr txBox="1"/>
            <p:nvPr/>
          </p:nvSpPr>
          <p:spPr>
            <a:xfrm>
              <a:off x="5048642" y="6392350"/>
              <a:ext cx="919887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>
                <a:spcBef>
                  <a:spcPts val="600"/>
                </a:spcBef>
                <a:buSzPct val="100000"/>
                <a:defRPr/>
              </a:pPr>
              <a:r>
                <a:rPr lang="it-IT" sz="700" i="1" dirty="0">
                  <a:solidFill>
                    <a:srgbClr val="313131"/>
                  </a:solidFill>
                </a:rPr>
                <a:t>CRITICITÀ</a:t>
              </a: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5743722" y="6357074"/>
            <a:ext cx="1761369" cy="247711"/>
            <a:chOff x="5743722" y="6357074"/>
            <a:chExt cx="1761369" cy="247711"/>
          </a:xfrm>
        </p:grpSpPr>
        <p:sp>
          <p:nvSpPr>
            <p:cNvPr id="143" name="Flowchart: Connector 142"/>
            <p:cNvSpPr/>
            <p:nvPr/>
          </p:nvSpPr>
          <p:spPr bwMode="gray">
            <a:xfrm>
              <a:off x="5743722" y="6357074"/>
              <a:ext cx="519196" cy="247711"/>
            </a:xfrm>
            <a:prstGeom prst="flowChartConnector">
              <a:avLst/>
            </a:prstGeom>
            <a:noFill/>
            <a:ln w="1905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marL="0" marR="0" lvl="0" indent="0" algn="ctr" defTabSz="1217613" rtl="0" eaLnBrk="0" fontAlgn="base" latinLnBrk="0" hangingPunct="0">
                <a:lnSpc>
                  <a:spcPct val="106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endPara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6211926" y="6427068"/>
              <a:ext cx="1293165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>
                <a:spcBef>
                  <a:spcPts val="600"/>
                </a:spcBef>
                <a:buSzPct val="100000"/>
                <a:defRPr/>
              </a:pPr>
              <a:r>
                <a:rPr lang="it-IT" sz="700" i="1" dirty="0" smtClean="0">
                  <a:solidFill>
                    <a:srgbClr val="313131"/>
                  </a:solidFill>
                </a:rPr>
                <a:t>INIZIO/FINE PROCESSO</a:t>
              </a:r>
              <a:endParaRPr lang="it-IT" sz="700" i="1" dirty="0">
                <a:solidFill>
                  <a:srgbClr val="313131"/>
                </a:solidFill>
              </a:endParaRPr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36174" y="4515667"/>
            <a:ext cx="897155" cy="492443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 fontAlgn="ctr">
              <a:defRPr sz="800" b="1">
                <a:solidFill>
                  <a:srgbClr val="000000"/>
                </a:solidFill>
              </a:defRPr>
            </a:lvl1pPr>
          </a:lstStyle>
          <a:p>
            <a:pPr lvl="0">
              <a:defRPr/>
            </a:pPr>
            <a:r>
              <a:rPr lang="en-US" dirty="0"/>
              <a:t>COMMISSIONE TECNICA</a:t>
            </a:r>
          </a:p>
          <a:p>
            <a:pPr lvl="0">
              <a:defRPr/>
            </a:pPr>
            <a:r>
              <a:rPr lang="en-US" dirty="0"/>
              <a:t>SPECIALISTICA</a:t>
            </a:r>
          </a:p>
        </p:txBody>
      </p:sp>
      <p:grpSp>
        <p:nvGrpSpPr>
          <p:cNvPr id="146" name="Group 4"/>
          <p:cNvGrpSpPr>
            <a:grpSpLocks noChangeAspect="1"/>
          </p:cNvGrpSpPr>
          <p:nvPr/>
        </p:nvGrpSpPr>
        <p:grpSpPr bwMode="auto">
          <a:xfrm>
            <a:off x="5170020" y="1320920"/>
            <a:ext cx="257175" cy="163512"/>
            <a:chOff x="4166" y="3957"/>
            <a:chExt cx="162" cy="103"/>
          </a:xfrm>
          <a:solidFill>
            <a:srgbClr val="648D1C"/>
          </a:solidFill>
        </p:grpSpPr>
        <p:sp>
          <p:nvSpPr>
            <p:cNvPr id="147" name="AutoShape 3"/>
            <p:cNvSpPr>
              <a:spLocks noChangeAspect="1" noChangeArrowheads="1" noTextEdit="1"/>
            </p:cNvSpPr>
            <p:nvPr/>
          </p:nvSpPr>
          <p:spPr bwMode="auto">
            <a:xfrm>
              <a:off x="4166" y="3957"/>
              <a:ext cx="162" cy="10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7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48" name="Freeform 5"/>
            <p:cNvSpPr>
              <a:spLocks/>
            </p:cNvSpPr>
            <p:nvPr/>
          </p:nvSpPr>
          <p:spPr bwMode="auto">
            <a:xfrm>
              <a:off x="4171" y="3957"/>
              <a:ext cx="148" cy="59"/>
            </a:xfrm>
            <a:custGeom>
              <a:avLst/>
              <a:gdLst>
                <a:gd name="T0" fmla="*/ 0 w 86"/>
                <a:gd name="T1" fmla="*/ 1 h 34"/>
                <a:gd name="T2" fmla="*/ 18 w 86"/>
                <a:gd name="T3" fmla="*/ 15 h 34"/>
                <a:gd name="T4" fmla="*/ 46 w 86"/>
                <a:gd name="T5" fmla="*/ 34 h 34"/>
                <a:gd name="T6" fmla="*/ 69 w 86"/>
                <a:gd name="T7" fmla="*/ 16 h 34"/>
                <a:gd name="T8" fmla="*/ 86 w 86"/>
                <a:gd name="T9" fmla="*/ 0 h 34"/>
                <a:gd name="T10" fmla="*/ 82 w 86"/>
                <a:gd name="T11" fmla="*/ 0 h 34"/>
                <a:gd name="T12" fmla="*/ 5 w 86"/>
                <a:gd name="T13" fmla="*/ 0 h 34"/>
                <a:gd name="T14" fmla="*/ 0 w 86"/>
                <a:gd name="T1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34">
                  <a:moveTo>
                    <a:pt x="0" y="1"/>
                  </a:moveTo>
                  <a:cubicBezTo>
                    <a:pt x="0" y="1"/>
                    <a:pt x="8" y="8"/>
                    <a:pt x="18" y="15"/>
                  </a:cubicBezTo>
                  <a:cubicBezTo>
                    <a:pt x="31" y="26"/>
                    <a:pt x="44" y="34"/>
                    <a:pt x="46" y="34"/>
                  </a:cubicBezTo>
                  <a:cubicBezTo>
                    <a:pt x="47" y="34"/>
                    <a:pt x="52" y="30"/>
                    <a:pt x="69" y="16"/>
                  </a:cubicBezTo>
                  <a:cubicBezTo>
                    <a:pt x="78" y="9"/>
                    <a:pt x="86" y="0"/>
                    <a:pt x="86" y="0"/>
                  </a:cubicBezTo>
                  <a:cubicBezTo>
                    <a:pt x="86" y="0"/>
                    <a:pt x="85" y="0"/>
                    <a:pt x="82" y="0"/>
                  </a:cubicBezTo>
                  <a:cubicBezTo>
                    <a:pt x="82" y="0"/>
                    <a:pt x="9" y="0"/>
                    <a:pt x="5" y="0"/>
                  </a:cubicBezTo>
                  <a:cubicBezTo>
                    <a:pt x="3" y="0"/>
                    <a:pt x="1" y="0"/>
                    <a:pt x="0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7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49" name="Freeform 6"/>
            <p:cNvSpPr>
              <a:spLocks/>
            </p:cNvSpPr>
            <p:nvPr/>
          </p:nvSpPr>
          <p:spPr bwMode="auto">
            <a:xfrm>
              <a:off x="4166" y="3964"/>
              <a:ext cx="65" cy="94"/>
            </a:xfrm>
            <a:custGeom>
              <a:avLst/>
              <a:gdLst>
                <a:gd name="T0" fmla="*/ 0 w 38"/>
                <a:gd name="T1" fmla="*/ 7 h 54"/>
                <a:gd name="T2" fmla="*/ 1 w 38"/>
                <a:gd name="T3" fmla="*/ 0 h 54"/>
                <a:gd name="T4" fmla="*/ 38 w 38"/>
                <a:gd name="T5" fmla="*/ 29 h 54"/>
                <a:gd name="T6" fmla="*/ 4 w 38"/>
                <a:gd name="T7" fmla="*/ 54 h 54"/>
                <a:gd name="T8" fmla="*/ 0 w 38"/>
                <a:gd name="T9" fmla="*/ 44 h 54"/>
                <a:gd name="T10" fmla="*/ 0 w 38"/>
                <a:gd name="T11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54">
                  <a:moveTo>
                    <a:pt x="0" y="7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0" y="54"/>
                    <a:pt x="0" y="44"/>
                  </a:cubicBezTo>
                  <a:cubicBezTo>
                    <a:pt x="0" y="42"/>
                    <a:pt x="0" y="19"/>
                    <a:pt x="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7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50" name="Freeform 7"/>
            <p:cNvSpPr>
              <a:spLocks/>
            </p:cNvSpPr>
            <p:nvPr/>
          </p:nvSpPr>
          <p:spPr bwMode="auto">
            <a:xfrm>
              <a:off x="4266" y="3964"/>
              <a:ext cx="62" cy="91"/>
            </a:xfrm>
            <a:custGeom>
              <a:avLst/>
              <a:gdLst>
                <a:gd name="T0" fmla="*/ 0 w 36"/>
                <a:gd name="T1" fmla="*/ 29 h 52"/>
                <a:gd name="T2" fmla="*/ 34 w 36"/>
                <a:gd name="T3" fmla="*/ 0 h 52"/>
                <a:gd name="T4" fmla="*/ 36 w 36"/>
                <a:gd name="T5" fmla="*/ 5 h 52"/>
                <a:gd name="T6" fmla="*/ 36 w 36"/>
                <a:gd name="T7" fmla="*/ 45 h 52"/>
                <a:gd name="T8" fmla="*/ 35 w 36"/>
                <a:gd name="T9" fmla="*/ 52 h 52"/>
                <a:gd name="T10" fmla="*/ 0 w 36"/>
                <a:gd name="T11" fmla="*/ 2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52">
                  <a:moveTo>
                    <a:pt x="0" y="29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6" y="1"/>
                    <a:pt x="36" y="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45"/>
                    <a:pt x="35" y="51"/>
                    <a:pt x="35" y="52"/>
                  </a:cubicBezTo>
                  <a:lnTo>
                    <a:pt x="0" y="2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7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  <p:sp>
          <p:nvSpPr>
            <p:cNvPr id="151" name="Freeform 8"/>
            <p:cNvSpPr>
              <a:spLocks/>
            </p:cNvSpPr>
            <p:nvPr/>
          </p:nvSpPr>
          <p:spPr bwMode="auto">
            <a:xfrm>
              <a:off x="4183" y="4018"/>
              <a:ext cx="138" cy="42"/>
            </a:xfrm>
            <a:custGeom>
              <a:avLst/>
              <a:gdLst>
                <a:gd name="T0" fmla="*/ 32 w 80"/>
                <a:gd name="T1" fmla="*/ 0 h 24"/>
                <a:gd name="T2" fmla="*/ 39 w 80"/>
                <a:gd name="T3" fmla="*/ 3 h 24"/>
                <a:gd name="T4" fmla="*/ 45 w 80"/>
                <a:gd name="T5" fmla="*/ 0 h 24"/>
                <a:gd name="T6" fmla="*/ 80 w 80"/>
                <a:gd name="T7" fmla="*/ 23 h 24"/>
                <a:gd name="T8" fmla="*/ 77 w 80"/>
                <a:gd name="T9" fmla="*/ 24 h 24"/>
                <a:gd name="T10" fmla="*/ 0 w 80"/>
                <a:gd name="T11" fmla="*/ 24 h 24"/>
                <a:gd name="T12" fmla="*/ 32 w 8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24">
                  <a:moveTo>
                    <a:pt x="32" y="0"/>
                  </a:moveTo>
                  <a:cubicBezTo>
                    <a:pt x="33" y="0"/>
                    <a:pt x="36" y="3"/>
                    <a:pt x="39" y="3"/>
                  </a:cubicBezTo>
                  <a:cubicBezTo>
                    <a:pt x="41" y="3"/>
                    <a:pt x="45" y="0"/>
                    <a:pt x="45" y="0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8" y="24"/>
                    <a:pt x="77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31" y="1"/>
                    <a:pt x="32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761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17851" y="2452767"/>
            <a:ext cx="948363" cy="615553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lIns="0" tIns="0" rIns="0" bIns="0" rtlCol="0">
            <a:spAutoFit/>
          </a:bodyPr>
          <a:lstStyle/>
          <a:p>
            <a:pPr lvl="0" algn="ctr" fontAlgn="ctr">
              <a:defRPr/>
            </a:pPr>
            <a:r>
              <a:rPr lang="en-US" sz="800" b="1" dirty="0">
                <a:solidFill>
                  <a:srgbClr val="000000"/>
                </a:solidFill>
              </a:rPr>
              <a:t>AUTORITÀ COMPETENTE</a:t>
            </a:r>
          </a:p>
          <a:p>
            <a:pPr lvl="0" algn="ctr" fontAlgn="ctr">
              <a:defRPr/>
            </a:pPr>
            <a:r>
              <a:rPr lang="it-IT" sz="800" b="1" i="1" dirty="0">
                <a:solidFill>
                  <a:srgbClr val="000000"/>
                </a:solidFill>
              </a:rPr>
              <a:t>(</a:t>
            </a:r>
            <a:r>
              <a:rPr lang="it-IT" sz="800" b="1" i="1" dirty="0" err="1">
                <a:solidFill>
                  <a:srgbClr val="000000"/>
                </a:solidFill>
              </a:rPr>
              <a:t>Dip</a:t>
            </a:r>
            <a:r>
              <a:rPr lang="it-IT" sz="800" b="1" i="1" dirty="0">
                <a:solidFill>
                  <a:srgbClr val="000000"/>
                </a:solidFill>
              </a:rPr>
              <a:t>. Ambiente Servizio 1)</a:t>
            </a:r>
            <a:endParaRPr lang="en-US" sz="800" b="1" i="1" dirty="0">
              <a:solidFill>
                <a:srgbClr val="00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 rot="672402">
            <a:off x="8471605" y="5300952"/>
            <a:ext cx="3378611" cy="307777"/>
            <a:chOff x="9157472" y="3571971"/>
            <a:chExt cx="3378611" cy="307777"/>
          </a:xfrm>
          <a:solidFill>
            <a:schemeClr val="bg1"/>
          </a:solidFill>
        </p:grpSpPr>
        <p:sp>
          <p:nvSpPr>
            <p:cNvPr id="106" name="TextBox 105"/>
            <p:cNvSpPr txBox="1"/>
            <p:nvPr/>
          </p:nvSpPr>
          <p:spPr>
            <a:xfrm>
              <a:off x="9248954" y="3571971"/>
              <a:ext cx="3157308" cy="307777"/>
            </a:xfrm>
            <a:prstGeom prst="rect">
              <a:avLst/>
            </a:prstGeom>
            <a:grpFill/>
            <a:ln>
              <a:solidFill>
                <a:srgbClr val="C0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600"/>
                </a:spcBef>
                <a:buSzPct val="100000"/>
              </a:pPr>
              <a:r>
                <a:rPr lang="it-IT" sz="2000" b="1" dirty="0" smtClean="0">
                  <a:solidFill>
                    <a:srgbClr val="C00000"/>
                  </a:solidFill>
                </a:rPr>
                <a:t>Esemplificativo 2</a:t>
              </a:r>
              <a:endParaRPr lang="en-US" sz="2000" b="1" dirty="0" smtClean="0">
                <a:solidFill>
                  <a:srgbClr val="C00000"/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9157472" y="3692978"/>
              <a:ext cx="252000" cy="65775"/>
              <a:chOff x="10456882" y="3692978"/>
              <a:chExt cx="252000" cy="65775"/>
            </a:xfrm>
            <a:grpFill/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10456882" y="3692978"/>
                <a:ext cx="252000" cy="0"/>
              </a:xfrm>
              <a:prstGeom prst="line">
                <a:avLst/>
              </a:prstGeom>
              <a:grpFill/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10456882" y="3758753"/>
                <a:ext cx="252000" cy="0"/>
              </a:xfrm>
              <a:prstGeom prst="line">
                <a:avLst/>
              </a:prstGeom>
              <a:grpFill/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Group 109"/>
            <p:cNvGrpSpPr/>
            <p:nvPr/>
          </p:nvGrpSpPr>
          <p:grpSpPr>
            <a:xfrm>
              <a:off x="12284083" y="3691373"/>
              <a:ext cx="252000" cy="65775"/>
              <a:chOff x="10456882" y="3692978"/>
              <a:chExt cx="252000" cy="65775"/>
            </a:xfrm>
            <a:grpFill/>
          </p:grpSpPr>
          <p:cxnSp>
            <p:nvCxnSpPr>
              <p:cNvPr id="161" name="Straight Connector 160"/>
              <p:cNvCxnSpPr/>
              <p:nvPr/>
            </p:nvCxnSpPr>
            <p:spPr>
              <a:xfrm>
                <a:off x="10456882" y="3692978"/>
                <a:ext cx="252000" cy="0"/>
              </a:xfrm>
              <a:prstGeom prst="line">
                <a:avLst/>
              </a:prstGeom>
              <a:grpFill/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>
                <a:off x="10456882" y="3758753"/>
                <a:ext cx="252000" cy="0"/>
              </a:xfrm>
              <a:prstGeom prst="line">
                <a:avLst/>
              </a:prstGeom>
              <a:grpFill/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11275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75385" y="402586"/>
            <a:ext cx="11346715" cy="698501"/>
          </a:xfrm>
        </p:spPr>
        <p:txBody>
          <a:bodyPr/>
          <a:lstStyle/>
          <a:p>
            <a:r>
              <a:rPr lang="it-IT" b="1" dirty="0"/>
              <a:t>«</a:t>
            </a:r>
            <a:r>
              <a:rPr lang="it-IT" b="1" dirty="0" smtClean="0"/>
              <a:t>Valutazioni Ambientali </a:t>
            </a:r>
            <a:r>
              <a:rPr lang="it-IT" b="1" dirty="0"/>
              <a:t>– VAS»</a:t>
            </a:r>
            <a:br>
              <a:rPr lang="it-IT" b="1" dirty="0"/>
            </a:br>
            <a:r>
              <a:rPr lang="it-IT" i="1" dirty="0"/>
              <a:t>Esempio di una soluzione di breve periodo</a:t>
            </a:r>
          </a:p>
        </p:txBody>
      </p:sp>
      <p:graphicFrame>
        <p:nvGraphicFramePr>
          <p:cNvPr id="46" name="Group 3"/>
          <p:cNvGraphicFramePr>
            <a:graphicFrameLocks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32816194"/>
              </p:ext>
            </p:extLst>
          </p:nvPr>
        </p:nvGraphicFramePr>
        <p:xfrm>
          <a:off x="375393" y="1686428"/>
          <a:ext cx="11461052" cy="1997202"/>
        </p:xfrm>
        <a:graphic>
          <a:graphicData uri="http://schemas.openxmlformats.org/drawingml/2006/table">
            <a:tbl>
              <a:tblPr/>
              <a:tblGrid>
                <a:gridCol w="3494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671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207155">
                  <a:extLst>
                    <a:ext uri="{9D8B030D-6E8A-4147-A177-3AD203B41FA5}">
                      <a16:colId xmlns:a16="http://schemas.microsoft.com/office/drawing/2014/main" xmlns="" val="1999911740"/>
                    </a:ext>
                  </a:extLst>
                </a:gridCol>
                <a:gridCol w="1768641">
                  <a:extLst>
                    <a:ext uri="{9D8B030D-6E8A-4147-A177-3AD203B41FA5}">
                      <a16:colId xmlns:a16="http://schemas.microsoft.com/office/drawing/2014/main" xmlns="" val="3812738240"/>
                    </a:ext>
                  </a:extLst>
                </a:gridCol>
                <a:gridCol w="1768641">
                  <a:extLst>
                    <a:ext uri="{9D8B030D-6E8A-4147-A177-3AD203B41FA5}">
                      <a16:colId xmlns:a16="http://schemas.microsoft.com/office/drawing/2014/main" xmlns="" val="654559918"/>
                    </a:ext>
                  </a:extLst>
                </a:gridCol>
              </a:tblGrid>
              <a:tr h="3295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Criticità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marL="91561" marR="91561" marT="91440" marB="9144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Descrizione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marL="91561" marR="91561" marT="91440" marB="9144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Processo impattato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marL="91561" marR="91561" marT="91440" marB="9144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</a:rPr>
                        <a:t>Tipologia criticità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</a:endParaRPr>
                    </a:p>
                  </a:txBody>
                  <a:tcPr marL="91561" marR="91561" marT="91440" marB="9144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65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#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1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Commissione Tecnica</a:t>
                      </a:r>
                      <a:r>
                        <a:rPr lang="it-IT" sz="1100" b="1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Specialistica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100" b="1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(CTS)</a:t>
                      </a:r>
                      <a:endParaRPr lang="it-IT" sz="1100" b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100" b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La CTS, organo incaricato del rilascio dei pareri istruttori nell’ambito delle valutazioni ed autorizzazioni ambientali, nella gestione e realizzazione di tutte le procedure di sua competenza, </a:t>
                      </a:r>
                      <a:r>
                        <a:rPr lang="it-IT" sz="11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presenta oggettive difficoltà </a:t>
                      </a:r>
                      <a:r>
                        <a:rPr lang="it-IT" sz="1100" b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imputabili a: è unico soggetto designato all’attività; sottodimensionamento; scarso coordinamento; competenze non perfettamente in linea con quelle necessarie; bassa frequenza dei momenti di concertazione rispetto alla mole di lavoro; ecc.</a:t>
                      </a: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Valutazioni</a:t>
                      </a:r>
                      <a:r>
                        <a:rPr kumimoji="0" 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Ambientali</a:t>
                      </a: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67" name="Group 3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14790222"/>
              </p:ext>
            </p:extLst>
          </p:nvPr>
        </p:nvGraphicFramePr>
        <p:xfrm>
          <a:off x="375385" y="4518914"/>
          <a:ext cx="11460059" cy="1692466"/>
        </p:xfrm>
        <a:graphic>
          <a:graphicData uri="http://schemas.openxmlformats.org/drawingml/2006/table">
            <a:tbl>
              <a:tblPr/>
              <a:tblGrid>
                <a:gridCol w="3479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678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637110">
                  <a:extLst>
                    <a:ext uri="{9D8B030D-6E8A-4147-A177-3AD203B41FA5}">
                      <a16:colId xmlns:a16="http://schemas.microsoft.com/office/drawing/2014/main" xmlns="" val="1999911740"/>
                    </a:ext>
                  </a:extLst>
                </a:gridCol>
                <a:gridCol w="1920365">
                  <a:extLst>
                    <a:ext uri="{9D8B030D-6E8A-4147-A177-3AD203B41FA5}">
                      <a16:colId xmlns:a16="http://schemas.microsoft.com/office/drawing/2014/main" xmlns="" val="3812738240"/>
                    </a:ext>
                  </a:extLst>
                </a:gridCol>
                <a:gridCol w="2186813">
                  <a:extLst>
                    <a:ext uri="{9D8B030D-6E8A-4147-A177-3AD203B41FA5}">
                      <a16:colId xmlns:a16="http://schemas.microsoft.com/office/drawing/2014/main" xmlns="" val="2754535130"/>
                    </a:ext>
                  </a:extLst>
                </a:gridCol>
              </a:tblGrid>
              <a:tr h="2433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Soluzione</a:t>
                      </a: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Descrizione</a:t>
                      </a: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Criticità impattata</a:t>
                      </a: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Benefici</a:t>
                      </a: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606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it-IT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#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Accelerazione delle procedure per il rilascio dei pareri ambientali sui programmi operativi</a:t>
                      </a: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Potenziamento della CTS in termini di organico e relative competenze</a:t>
                      </a: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Commissione Tecnica Specialistica (CTS)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1450" indent="-171450" eaLnBrk="1" fontAlgn="auto" hangingPunct="1">
                        <a:spcBef>
                          <a:spcPts val="450"/>
                        </a:spcBef>
                        <a:spcAft>
                          <a:spcPts val="0"/>
                        </a:spcAft>
                        <a:buSzPct val="100000"/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Evasione pratiche arretrate</a:t>
                      </a:r>
                    </a:p>
                    <a:p>
                      <a:pPr marL="171450" indent="-171450" eaLnBrk="1" fontAlgn="auto" hangingPunct="1">
                        <a:spcBef>
                          <a:spcPts val="450"/>
                        </a:spcBef>
                        <a:spcAft>
                          <a:spcPts val="0"/>
                        </a:spcAft>
                        <a:buSzPct val="100000"/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Riduzione tempi per il rilascio dei pareri</a:t>
                      </a:r>
                    </a:p>
                    <a:p>
                      <a:pPr marL="171450" indent="-171450" eaLnBrk="1" fontAlgn="auto" hangingPunct="1">
                        <a:spcBef>
                          <a:spcPts val="450"/>
                        </a:spcBef>
                        <a:spcAft>
                          <a:spcPts val="0"/>
                        </a:spcAft>
                        <a:buSzPct val="100000"/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Aumento della qualità dei pareri</a:t>
                      </a:r>
                      <a:endParaRPr lang="it-IT" sz="1100" b="0" kern="1200" baseline="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561" marR="91561" marT="91440" marB="91440" anchor="ctr" horzOverflow="overflow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771242149"/>
                  </a:ext>
                </a:extLst>
              </a:tr>
            </a:tbl>
          </a:graphicData>
        </a:graphic>
      </p:graphicFrame>
      <p:grpSp>
        <p:nvGrpSpPr>
          <p:cNvPr id="20" name="Group 545"/>
          <p:cNvGrpSpPr>
            <a:grpSpLocks noChangeAspect="1"/>
          </p:cNvGrpSpPr>
          <p:nvPr/>
        </p:nvGrpSpPr>
        <p:grpSpPr bwMode="auto">
          <a:xfrm>
            <a:off x="10482944" y="2535488"/>
            <a:ext cx="370800" cy="370800"/>
            <a:chOff x="1885" y="1944"/>
            <a:chExt cx="340" cy="340"/>
          </a:xfrm>
          <a:solidFill>
            <a:srgbClr val="86BC25"/>
          </a:solidFill>
        </p:grpSpPr>
        <p:sp>
          <p:nvSpPr>
            <p:cNvPr id="21" name="Freeform 546"/>
            <p:cNvSpPr>
              <a:spLocks noEditPoints="1"/>
            </p:cNvSpPr>
            <p:nvPr/>
          </p:nvSpPr>
          <p:spPr bwMode="auto">
            <a:xfrm>
              <a:off x="1885" y="1944"/>
              <a:ext cx="340" cy="340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12176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22" name="Freeform 547"/>
            <p:cNvSpPr>
              <a:spLocks/>
            </p:cNvSpPr>
            <p:nvPr/>
          </p:nvSpPr>
          <p:spPr bwMode="auto">
            <a:xfrm>
              <a:off x="1947" y="2007"/>
              <a:ext cx="215" cy="185"/>
            </a:xfrm>
            <a:custGeom>
              <a:avLst/>
              <a:gdLst>
                <a:gd name="T0" fmla="*/ 318 w 323"/>
                <a:gd name="T1" fmla="*/ 259 h 278"/>
                <a:gd name="T2" fmla="*/ 257 w 323"/>
                <a:gd name="T3" fmla="*/ 241 h 278"/>
                <a:gd name="T4" fmla="*/ 229 w 323"/>
                <a:gd name="T5" fmla="*/ 236 h 278"/>
                <a:gd name="T6" fmla="*/ 212 w 323"/>
                <a:gd name="T7" fmla="*/ 223 h 278"/>
                <a:gd name="T8" fmla="*/ 213 w 323"/>
                <a:gd name="T9" fmla="*/ 220 h 278"/>
                <a:gd name="T10" fmla="*/ 246 w 323"/>
                <a:gd name="T11" fmla="*/ 142 h 278"/>
                <a:gd name="T12" fmla="*/ 233 w 323"/>
                <a:gd name="T13" fmla="*/ 33 h 278"/>
                <a:gd name="T14" fmla="*/ 161 w 323"/>
                <a:gd name="T15" fmla="*/ 1 h 278"/>
                <a:gd name="T16" fmla="*/ 161 w 323"/>
                <a:gd name="T17" fmla="*/ 1 h 278"/>
                <a:gd name="T18" fmla="*/ 90 w 323"/>
                <a:gd name="T19" fmla="*/ 33 h 278"/>
                <a:gd name="T20" fmla="*/ 77 w 323"/>
                <a:gd name="T21" fmla="*/ 142 h 278"/>
                <a:gd name="T22" fmla="*/ 110 w 323"/>
                <a:gd name="T23" fmla="*/ 220 h 278"/>
                <a:gd name="T24" fmla="*/ 111 w 323"/>
                <a:gd name="T25" fmla="*/ 223 h 278"/>
                <a:gd name="T26" fmla="*/ 94 w 323"/>
                <a:gd name="T27" fmla="*/ 236 h 278"/>
                <a:gd name="T28" fmla="*/ 66 w 323"/>
                <a:gd name="T29" fmla="*/ 241 h 278"/>
                <a:gd name="T30" fmla="*/ 5 w 323"/>
                <a:gd name="T31" fmla="*/ 259 h 278"/>
                <a:gd name="T32" fmla="*/ 4 w 323"/>
                <a:gd name="T33" fmla="*/ 274 h 278"/>
                <a:gd name="T34" fmla="*/ 12 w 323"/>
                <a:gd name="T35" fmla="*/ 278 h 278"/>
                <a:gd name="T36" fmla="*/ 19 w 323"/>
                <a:gd name="T37" fmla="*/ 275 h 278"/>
                <a:gd name="T38" fmla="*/ 69 w 323"/>
                <a:gd name="T39" fmla="*/ 263 h 278"/>
                <a:gd name="T40" fmla="*/ 101 w 323"/>
                <a:gd name="T41" fmla="*/ 256 h 278"/>
                <a:gd name="T42" fmla="*/ 131 w 323"/>
                <a:gd name="T43" fmla="*/ 229 h 278"/>
                <a:gd name="T44" fmla="*/ 128 w 323"/>
                <a:gd name="T45" fmla="*/ 208 h 278"/>
                <a:gd name="T46" fmla="*/ 97 w 323"/>
                <a:gd name="T47" fmla="*/ 137 h 278"/>
                <a:gd name="T48" fmla="*/ 106 w 323"/>
                <a:gd name="T49" fmla="*/ 46 h 278"/>
                <a:gd name="T50" fmla="*/ 161 w 323"/>
                <a:gd name="T51" fmla="*/ 22 h 278"/>
                <a:gd name="T52" fmla="*/ 162 w 323"/>
                <a:gd name="T53" fmla="*/ 22 h 278"/>
                <a:gd name="T54" fmla="*/ 162 w 323"/>
                <a:gd name="T55" fmla="*/ 22 h 278"/>
                <a:gd name="T56" fmla="*/ 162 w 323"/>
                <a:gd name="T57" fmla="*/ 22 h 278"/>
                <a:gd name="T58" fmla="*/ 217 w 323"/>
                <a:gd name="T59" fmla="*/ 46 h 278"/>
                <a:gd name="T60" fmla="*/ 226 w 323"/>
                <a:gd name="T61" fmla="*/ 137 h 278"/>
                <a:gd name="T62" fmla="*/ 195 w 323"/>
                <a:gd name="T63" fmla="*/ 208 h 278"/>
                <a:gd name="T64" fmla="*/ 192 w 323"/>
                <a:gd name="T65" fmla="*/ 229 h 278"/>
                <a:gd name="T66" fmla="*/ 222 w 323"/>
                <a:gd name="T67" fmla="*/ 256 h 278"/>
                <a:gd name="T68" fmla="*/ 254 w 323"/>
                <a:gd name="T69" fmla="*/ 263 h 278"/>
                <a:gd name="T70" fmla="*/ 304 w 323"/>
                <a:gd name="T71" fmla="*/ 275 h 278"/>
                <a:gd name="T72" fmla="*/ 311 w 323"/>
                <a:gd name="T73" fmla="*/ 278 h 278"/>
                <a:gd name="T74" fmla="*/ 319 w 323"/>
                <a:gd name="T75" fmla="*/ 274 h 278"/>
                <a:gd name="T76" fmla="*/ 318 w 323"/>
                <a:gd name="T77" fmla="*/ 25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3" h="278">
                  <a:moveTo>
                    <a:pt x="318" y="259"/>
                  </a:moveTo>
                  <a:cubicBezTo>
                    <a:pt x="306" y="249"/>
                    <a:pt x="281" y="245"/>
                    <a:pt x="257" y="241"/>
                  </a:cubicBezTo>
                  <a:cubicBezTo>
                    <a:pt x="246" y="240"/>
                    <a:pt x="235" y="238"/>
                    <a:pt x="229" y="236"/>
                  </a:cubicBezTo>
                  <a:cubicBezTo>
                    <a:pt x="220" y="232"/>
                    <a:pt x="214" y="226"/>
                    <a:pt x="212" y="223"/>
                  </a:cubicBezTo>
                  <a:cubicBezTo>
                    <a:pt x="212" y="221"/>
                    <a:pt x="212" y="221"/>
                    <a:pt x="213" y="220"/>
                  </a:cubicBezTo>
                  <a:cubicBezTo>
                    <a:pt x="226" y="202"/>
                    <a:pt x="240" y="170"/>
                    <a:pt x="246" y="142"/>
                  </a:cubicBezTo>
                  <a:cubicBezTo>
                    <a:pt x="258" y="95"/>
                    <a:pt x="253" y="58"/>
                    <a:pt x="233" y="33"/>
                  </a:cubicBezTo>
                  <a:cubicBezTo>
                    <a:pt x="207" y="0"/>
                    <a:pt x="163" y="1"/>
                    <a:pt x="161" y="1"/>
                  </a:cubicBezTo>
                  <a:cubicBezTo>
                    <a:pt x="161" y="1"/>
                    <a:pt x="161" y="1"/>
                    <a:pt x="161" y="1"/>
                  </a:cubicBezTo>
                  <a:cubicBezTo>
                    <a:pt x="158" y="1"/>
                    <a:pt x="116" y="1"/>
                    <a:pt x="90" y="33"/>
                  </a:cubicBezTo>
                  <a:cubicBezTo>
                    <a:pt x="70" y="58"/>
                    <a:pt x="65" y="95"/>
                    <a:pt x="77" y="142"/>
                  </a:cubicBezTo>
                  <a:cubicBezTo>
                    <a:pt x="83" y="170"/>
                    <a:pt x="97" y="202"/>
                    <a:pt x="110" y="220"/>
                  </a:cubicBezTo>
                  <a:cubicBezTo>
                    <a:pt x="111" y="221"/>
                    <a:pt x="111" y="221"/>
                    <a:pt x="111" y="223"/>
                  </a:cubicBezTo>
                  <a:cubicBezTo>
                    <a:pt x="110" y="226"/>
                    <a:pt x="103" y="232"/>
                    <a:pt x="94" y="236"/>
                  </a:cubicBezTo>
                  <a:cubicBezTo>
                    <a:pt x="88" y="238"/>
                    <a:pt x="77" y="240"/>
                    <a:pt x="66" y="241"/>
                  </a:cubicBezTo>
                  <a:cubicBezTo>
                    <a:pt x="42" y="245"/>
                    <a:pt x="17" y="249"/>
                    <a:pt x="5" y="259"/>
                  </a:cubicBezTo>
                  <a:cubicBezTo>
                    <a:pt x="1" y="263"/>
                    <a:pt x="0" y="270"/>
                    <a:pt x="4" y="274"/>
                  </a:cubicBezTo>
                  <a:cubicBezTo>
                    <a:pt x="6" y="277"/>
                    <a:pt x="9" y="278"/>
                    <a:pt x="12" y="278"/>
                  </a:cubicBezTo>
                  <a:cubicBezTo>
                    <a:pt x="15" y="278"/>
                    <a:pt x="17" y="277"/>
                    <a:pt x="19" y="275"/>
                  </a:cubicBezTo>
                  <a:cubicBezTo>
                    <a:pt x="27" y="269"/>
                    <a:pt x="51" y="265"/>
                    <a:pt x="69" y="263"/>
                  </a:cubicBezTo>
                  <a:cubicBezTo>
                    <a:pt x="82" y="261"/>
                    <a:pt x="94" y="259"/>
                    <a:pt x="101" y="256"/>
                  </a:cubicBezTo>
                  <a:cubicBezTo>
                    <a:pt x="117" y="250"/>
                    <a:pt x="128" y="240"/>
                    <a:pt x="131" y="229"/>
                  </a:cubicBezTo>
                  <a:cubicBezTo>
                    <a:pt x="133" y="221"/>
                    <a:pt x="132" y="214"/>
                    <a:pt x="128" y="208"/>
                  </a:cubicBezTo>
                  <a:cubicBezTo>
                    <a:pt x="116" y="192"/>
                    <a:pt x="103" y="162"/>
                    <a:pt x="97" y="137"/>
                  </a:cubicBezTo>
                  <a:cubicBezTo>
                    <a:pt x="88" y="96"/>
                    <a:pt x="91" y="66"/>
                    <a:pt x="106" y="46"/>
                  </a:cubicBezTo>
                  <a:cubicBezTo>
                    <a:pt x="126" y="22"/>
                    <a:pt x="160" y="22"/>
                    <a:pt x="161" y="22"/>
                  </a:cubicBezTo>
                  <a:cubicBezTo>
                    <a:pt x="161" y="22"/>
                    <a:pt x="161" y="22"/>
                    <a:pt x="162" y="22"/>
                  </a:cubicBezTo>
                  <a:cubicBezTo>
                    <a:pt x="162" y="22"/>
                    <a:pt x="162" y="22"/>
                    <a:pt x="162" y="22"/>
                  </a:cubicBezTo>
                  <a:cubicBezTo>
                    <a:pt x="162" y="22"/>
                    <a:pt x="162" y="22"/>
                    <a:pt x="162" y="22"/>
                  </a:cubicBezTo>
                  <a:cubicBezTo>
                    <a:pt x="162" y="22"/>
                    <a:pt x="197" y="22"/>
                    <a:pt x="217" y="46"/>
                  </a:cubicBezTo>
                  <a:cubicBezTo>
                    <a:pt x="232" y="66"/>
                    <a:pt x="235" y="96"/>
                    <a:pt x="226" y="137"/>
                  </a:cubicBezTo>
                  <a:cubicBezTo>
                    <a:pt x="220" y="162"/>
                    <a:pt x="207" y="192"/>
                    <a:pt x="195" y="208"/>
                  </a:cubicBezTo>
                  <a:cubicBezTo>
                    <a:pt x="191" y="214"/>
                    <a:pt x="190" y="221"/>
                    <a:pt x="192" y="229"/>
                  </a:cubicBezTo>
                  <a:cubicBezTo>
                    <a:pt x="195" y="240"/>
                    <a:pt x="206" y="250"/>
                    <a:pt x="222" y="256"/>
                  </a:cubicBezTo>
                  <a:cubicBezTo>
                    <a:pt x="229" y="259"/>
                    <a:pt x="241" y="261"/>
                    <a:pt x="254" y="263"/>
                  </a:cubicBezTo>
                  <a:cubicBezTo>
                    <a:pt x="272" y="265"/>
                    <a:pt x="296" y="269"/>
                    <a:pt x="304" y="275"/>
                  </a:cubicBezTo>
                  <a:cubicBezTo>
                    <a:pt x="306" y="277"/>
                    <a:pt x="308" y="278"/>
                    <a:pt x="311" y="278"/>
                  </a:cubicBezTo>
                  <a:cubicBezTo>
                    <a:pt x="314" y="278"/>
                    <a:pt x="317" y="277"/>
                    <a:pt x="319" y="274"/>
                  </a:cubicBezTo>
                  <a:cubicBezTo>
                    <a:pt x="323" y="270"/>
                    <a:pt x="322" y="263"/>
                    <a:pt x="318" y="25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12176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pSp>
        <p:nvGrpSpPr>
          <p:cNvPr id="23" name="Group 285"/>
          <p:cNvGrpSpPr>
            <a:grpSpLocks noChangeAspect="1"/>
          </p:cNvGrpSpPr>
          <p:nvPr/>
        </p:nvGrpSpPr>
        <p:grpSpPr bwMode="auto">
          <a:xfrm>
            <a:off x="10805916" y="3030392"/>
            <a:ext cx="371890" cy="370800"/>
            <a:chOff x="388" y="758"/>
            <a:chExt cx="341" cy="340"/>
          </a:xfrm>
          <a:solidFill>
            <a:srgbClr val="86BC25"/>
          </a:solidFill>
        </p:grpSpPr>
        <p:sp>
          <p:nvSpPr>
            <p:cNvPr id="24" name="Freeform 286"/>
            <p:cNvSpPr>
              <a:spLocks noEditPoints="1"/>
            </p:cNvSpPr>
            <p:nvPr/>
          </p:nvSpPr>
          <p:spPr bwMode="auto">
            <a:xfrm>
              <a:off x="462" y="834"/>
              <a:ext cx="192" cy="192"/>
            </a:xfrm>
            <a:custGeom>
              <a:avLst/>
              <a:gdLst>
                <a:gd name="T0" fmla="*/ 43 w 289"/>
                <a:gd name="T1" fmla="*/ 289 h 289"/>
                <a:gd name="T2" fmla="*/ 13 w 289"/>
                <a:gd name="T3" fmla="*/ 276 h 289"/>
                <a:gd name="T4" fmla="*/ 0 w 289"/>
                <a:gd name="T5" fmla="*/ 246 h 289"/>
                <a:gd name="T6" fmla="*/ 13 w 289"/>
                <a:gd name="T7" fmla="*/ 216 h 289"/>
                <a:gd name="T8" fmla="*/ 118 w 289"/>
                <a:gd name="T9" fmla="*/ 111 h 289"/>
                <a:gd name="T10" fmla="*/ 140 w 289"/>
                <a:gd name="T11" fmla="*/ 29 h 289"/>
                <a:gd name="T12" fmla="*/ 156 w 289"/>
                <a:gd name="T13" fmla="*/ 16 h 289"/>
                <a:gd name="T14" fmla="*/ 229 w 289"/>
                <a:gd name="T15" fmla="*/ 9 h 289"/>
                <a:gd name="T16" fmla="*/ 235 w 289"/>
                <a:gd name="T17" fmla="*/ 16 h 289"/>
                <a:gd name="T18" fmla="*/ 233 w 289"/>
                <a:gd name="T19" fmla="*/ 26 h 289"/>
                <a:gd name="T20" fmla="*/ 194 w 289"/>
                <a:gd name="T21" fmla="*/ 65 h 289"/>
                <a:gd name="T22" fmla="*/ 208 w 289"/>
                <a:gd name="T23" fmla="*/ 81 h 289"/>
                <a:gd name="T24" fmla="*/ 224 w 289"/>
                <a:gd name="T25" fmla="*/ 95 h 289"/>
                <a:gd name="T26" fmla="*/ 263 w 289"/>
                <a:gd name="T27" fmla="*/ 56 h 289"/>
                <a:gd name="T28" fmla="*/ 273 w 289"/>
                <a:gd name="T29" fmla="*/ 54 h 289"/>
                <a:gd name="T30" fmla="*/ 280 w 289"/>
                <a:gd name="T31" fmla="*/ 60 h 289"/>
                <a:gd name="T32" fmla="*/ 273 w 289"/>
                <a:gd name="T33" fmla="*/ 133 h 289"/>
                <a:gd name="T34" fmla="*/ 273 w 289"/>
                <a:gd name="T35" fmla="*/ 133 h 289"/>
                <a:gd name="T36" fmla="*/ 260 w 289"/>
                <a:gd name="T37" fmla="*/ 149 h 289"/>
                <a:gd name="T38" fmla="*/ 178 w 289"/>
                <a:gd name="T39" fmla="*/ 171 h 289"/>
                <a:gd name="T40" fmla="*/ 73 w 289"/>
                <a:gd name="T41" fmla="*/ 276 h 289"/>
                <a:gd name="T42" fmla="*/ 43 w 289"/>
                <a:gd name="T43" fmla="*/ 289 h 289"/>
                <a:gd name="T44" fmla="*/ 200 w 289"/>
                <a:gd name="T45" fmla="*/ 25 h 289"/>
                <a:gd name="T46" fmla="*/ 167 w 289"/>
                <a:gd name="T47" fmla="*/ 34 h 289"/>
                <a:gd name="T48" fmla="*/ 155 w 289"/>
                <a:gd name="T49" fmla="*/ 44 h 289"/>
                <a:gd name="T50" fmla="*/ 140 w 289"/>
                <a:gd name="T51" fmla="*/ 110 h 289"/>
                <a:gd name="T52" fmla="*/ 137 w 289"/>
                <a:gd name="T53" fmla="*/ 122 h 289"/>
                <a:gd name="T54" fmla="*/ 28 w 289"/>
                <a:gd name="T55" fmla="*/ 231 h 289"/>
                <a:gd name="T56" fmla="*/ 22 w 289"/>
                <a:gd name="T57" fmla="*/ 246 h 289"/>
                <a:gd name="T58" fmla="*/ 28 w 289"/>
                <a:gd name="T59" fmla="*/ 261 h 289"/>
                <a:gd name="T60" fmla="*/ 58 w 289"/>
                <a:gd name="T61" fmla="*/ 261 h 289"/>
                <a:gd name="T62" fmla="*/ 167 w 289"/>
                <a:gd name="T63" fmla="*/ 152 h 289"/>
                <a:gd name="T64" fmla="*/ 179 w 289"/>
                <a:gd name="T65" fmla="*/ 149 h 289"/>
                <a:gd name="T66" fmla="*/ 245 w 289"/>
                <a:gd name="T67" fmla="*/ 134 h 289"/>
                <a:gd name="T68" fmla="*/ 255 w 289"/>
                <a:gd name="T69" fmla="*/ 122 h 289"/>
                <a:gd name="T70" fmla="*/ 255 w 289"/>
                <a:gd name="T71" fmla="*/ 122 h 289"/>
                <a:gd name="T72" fmla="*/ 264 w 289"/>
                <a:gd name="T73" fmla="*/ 85 h 289"/>
                <a:gd name="T74" fmla="*/ 232 w 289"/>
                <a:gd name="T75" fmla="*/ 117 h 289"/>
                <a:gd name="T76" fmla="*/ 219 w 289"/>
                <a:gd name="T77" fmla="*/ 118 h 289"/>
                <a:gd name="T78" fmla="*/ 192 w 289"/>
                <a:gd name="T79" fmla="*/ 96 h 289"/>
                <a:gd name="T80" fmla="*/ 171 w 289"/>
                <a:gd name="T81" fmla="*/ 70 h 289"/>
                <a:gd name="T82" fmla="*/ 172 w 289"/>
                <a:gd name="T83" fmla="*/ 56 h 289"/>
                <a:gd name="T84" fmla="*/ 204 w 289"/>
                <a:gd name="T85" fmla="*/ 25 h 289"/>
                <a:gd name="T86" fmla="*/ 200 w 289"/>
                <a:gd name="T87" fmla="*/ 2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9" h="289">
                  <a:moveTo>
                    <a:pt x="43" y="289"/>
                  </a:moveTo>
                  <a:cubicBezTo>
                    <a:pt x="32" y="289"/>
                    <a:pt x="21" y="284"/>
                    <a:pt x="13" y="276"/>
                  </a:cubicBezTo>
                  <a:cubicBezTo>
                    <a:pt x="5" y="268"/>
                    <a:pt x="0" y="257"/>
                    <a:pt x="0" y="246"/>
                  </a:cubicBezTo>
                  <a:cubicBezTo>
                    <a:pt x="0" y="235"/>
                    <a:pt x="5" y="224"/>
                    <a:pt x="13" y="216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0" y="82"/>
                    <a:pt x="118" y="50"/>
                    <a:pt x="140" y="29"/>
                  </a:cubicBezTo>
                  <a:cubicBezTo>
                    <a:pt x="144" y="24"/>
                    <a:pt x="150" y="20"/>
                    <a:pt x="156" y="16"/>
                  </a:cubicBezTo>
                  <a:cubicBezTo>
                    <a:pt x="178" y="3"/>
                    <a:pt x="204" y="0"/>
                    <a:pt x="229" y="9"/>
                  </a:cubicBezTo>
                  <a:cubicBezTo>
                    <a:pt x="232" y="10"/>
                    <a:pt x="235" y="13"/>
                    <a:pt x="235" y="16"/>
                  </a:cubicBezTo>
                  <a:cubicBezTo>
                    <a:pt x="236" y="20"/>
                    <a:pt x="235" y="24"/>
                    <a:pt x="233" y="26"/>
                  </a:cubicBezTo>
                  <a:cubicBezTo>
                    <a:pt x="194" y="65"/>
                    <a:pt x="194" y="65"/>
                    <a:pt x="194" y="65"/>
                  </a:cubicBezTo>
                  <a:cubicBezTo>
                    <a:pt x="198" y="71"/>
                    <a:pt x="203" y="76"/>
                    <a:pt x="208" y="81"/>
                  </a:cubicBezTo>
                  <a:cubicBezTo>
                    <a:pt x="213" y="86"/>
                    <a:pt x="218" y="91"/>
                    <a:pt x="224" y="95"/>
                  </a:cubicBezTo>
                  <a:cubicBezTo>
                    <a:pt x="263" y="56"/>
                    <a:pt x="263" y="56"/>
                    <a:pt x="263" y="56"/>
                  </a:cubicBezTo>
                  <a:cubicBezTo>
                    <a:pt x="265" y="54"/>
                    <a:pt x="269" y="53"/>
                    <a:pt x="273" y="54"/>
                  </a:cubicBezTo>
                  <a:cubicBezTo>
                    <a:pt x="276" y="54"/>
                    <a:pt x="279" y="57"/>
                    <a:pt x="280" y="60"/>
                  </a:cubicBezTo>
                  <a:cubicBezTo>
                    <a:pt x="289" y="85"/>
                    <a:pt x="286" y="111"/>
                    <a:pt x="273" y="133"/>
                  </a:cubicBezTo>
                  <a:cubicBezTo>
                    <a:pt x="273" y="133"/>
                    <a:pt x="273" y="133"/>
                    <a:pt x="273" y="133"/>
                  </a:cubicBezTo>
                  <a:cubicBezTo>
                    <a:pt x="269" y="139"/>
                    <a:pt x="265" y="145"/>
                    <a:pt x="260" y="149"/>
                  </a:cubicBezTo>
                  <a:cubicBezTo>
                    <a:pt x="239" y="171"/>
                    <a:pt x="207" y="179"/>
                    <a:pt x="178" y="171"/>
                  </a:cubicBezTo>
                  <a:cubicBezTo>
                    <a:pt x="73" y="276"/>
                    <a:pt x="73" y="276"/>
                    <a:pt x="73" y="276"/>
                  </a:cubicBezTo>
                  <a:cubicBezTo>
                    <a:pt x="65" y="284"/>
                    <a:pt x="54" y="289"/>
                    <a:pt x="43" y="289"/>
                  </a:cubicBezTo>
                  <a:close/>
                  <a:moveTo>
                    <a:pt x="200" y="25"/>
                  </a:moveTo>
                  <a:cubicBezTo>
                    <a:pt x="188" y="25"/>
                    <a:pt x="177" y="28"/>
                    <a:pt x="167" y="34"/>
                  </a:cubicBezTo>
                  <a:cubicBezTo>
                    <a:pt x="162" y="37"/>
                    <a:pt x="158" y="40"/>
                    <a:pt x="155" y="44"/>
                  </a:cubicBezTo>
                  <a:cubicBezTo>
                    <a:pt x="137" y="61"/>
                    <a:pt x="132" y="87"/>
                    <a:pt x="140" y="110"/>
                  </a:cubicBezTo>
                  <a:cubicBezTo>
                    <a:pt x="141" y="114"/>
                    <a:pt x="140" y="119"/>
                    <a:pt x="137" y="122"/>
                  </a:cubicBezTo>
                  <a:cubicBezTo>
                    <a:pt x="28" y="231"/>
                    <a:pt x="28" y="231"/>
                    <a:pt x="28" y="231"/>
                  </a:cubicBezTo>
                  <a:cubicBezTo>
                    <a:pt x="24" y="235"/>
                    <a:pt x="22" y="240"/>
                    <a:pt x="22" y="246"/>
                  </a:cubicBezTo>
                  <a:cubicBezTo>
                    <a:pt x="22" y="252"/>
                    <a:pt x="24" y="257"/>
                    <a:pt x="28" y="261"/>
                  </a:cubicBezTo>
                  <a:cubicBezTo>
                    <a:pt x="36" y="269"/>
                    <a:pt x="50" y="269"/>
                    <a:pt x="58" y="261"/>
                  </a:cubicBezTo>
                  <a:cubicBezTo>
                    <a:pt x="167" y="152"/>
                    <a:pt x="167" y="152"/>
                    <a:pt x="167" y="152"/>
                  </a:cubicBezTo>
                  <a:cubicBezTo>
                    <a:pt x="170" y="149"/>
                    <a:pt x="175" y="148"/>
                    <a:pt x="179" y="149"/>
                  </a:cubicBezTo>
                  <a:cubicBezTo>
                    <a:pt x="202" y="157"/>
                    <a:pt x="228" y="152"/>
                    <a:pt x="245" y="134"/>
                  </a:cubicBezTo>
                  <a:cubicBezTo>
                    <a:pt x="249" y="131"/>
                    <a:pt x="252" y="127"/>
                    <a:pt x="255" y="122"/>
                  </a:cubicBezTo>
                  <a:cubicBezTo>
                    <a:pt x="255" y="122"/>
                    <a:pt x="255" y="122"/>
                    <a:pt x="255" y="122"/>
                  </a:cubicBezTo>
                  <a:cubicBezTo>
                    <a:pt x="261" y="111"/>
                    <a:pt x="265" y="98"/>
                    <a:pt x="264" y="85"/>
                  </a:cubicBezTo>
                  <a:cubicBezTo>
                    <a:pt x="232" y="117"/>
                    <a:pt x="232" y="117"/>
                    <a:pt x="232" y="117"/>
                  </a:cubicBezTo>
                  <a:cubicBezTo>
                    <a:pt x="229" y="120"/>
                    <a:pt x="223" y="121"/>
                    <a:pt x="219" y="118"/>
                  </a:cubicBezTo>
                  <a:cubicBezTo>
                    <a:pt x="210" y="112"/>
                    <a:pt x="201" y="105"/>
                    <a:pt x="192" y="96"/>
                  </a:cubicBezTo>
                  <a:cubicBezTo>
                    <a:pt x="184" y="88"/>
                    <a:pt x="177" y="79"/>
                    <a:pt x="171" y="70"/>
                  </a:cubicBezTo>
                  <a:cubicBezTo>
                    <a:pt x="168" y="66"/>
                    <a:pt x="169" y="60"/>
                    <a:pt x="172" y="56"/>
                  </a:cubicBezTo>
                  <a:cubicBezTo>
                    <a:pt x="204" y="25"/>
                    <a:pt x="204" y="25"/>
                    <a:pt x="204" y="25"/>
                  </a:cubicBezTo>
                  <a:cubicBezTo>
                    <a:pt x="202" y="25"/>
                    <a:pt x="201" y="25"/>
                    <a:pt x="200" y="2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12176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25" name="Freeform 287"/>
            <p:cNvSpPr>
              <a:spLocks noEditPoints="1"/>
            </p:cNvSpPr>
            <p:nvPr/>
          </p:nvSpPr>
          <p:spPr bwMode="auto">
            <a:xfrm>
              <a:off x="388" y="758"/>
              <a:ext cx="341" cy="340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12176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pSp>
        <p:nvGrpSpPr>
          <p:cNvPr id="26" name="Group 979"/>
          <p:cNvGrpSpPr>
            <a:grpSpLocks noChangeAspect="1"/>
          </p:cNvGrpSpPr>
          <p:nvPr/>
        </p:nvGrpSpPr>
        <p:grpSpPr bwMode="auto">
          <a:xfrm>
            <a:off x="11112558" y="2535488"/>
            <a:ext cx="369713" cy="370800"/>
            <a:chOff x="2032" y="4237"/>
            <a:chExt cx="340" cy="341"/>
          </a:xfrm>
          <a:solidFill>
            <a:srgbClr val="86BC25"/>
          </a:solidFill>
        </p:grpSpPr>
        <p:sp>
          <p:nvSpPr>
            <p:cNvPr id="27" name="Freeform 980"/>
            <p:cNvSpPr>
              <a:spLocks noEditPoints="1"/>
            </p:cNvSpPr>
            <p:nvPr/>
          </p:nvSpPr>
          <p:spPr bwMode="auto">
            <a:xfrm>
              <a:off x="2032" y="4237"/>
              <a:ext cx="340" cy="341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12176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28" name="Freeform 981"/>
            <p:cNvSpPr>
              <a:spLocks/>
            </p:cNvSpPr>
            <p:nvPr/>
          </p:nvSpPr>
          <p:spPr bwMode="auto">
            <a:xfrm>
              <a:off x="2110" y="4471"/>
              <a:ext cx="99" cy="14"/>
            </a:xfrm>
            <a:custGeom>
              <a:avLst/>
              <a:gdLst>
                <a:gd name="T0" fmla="*/ 139 w 149"/>
                <a:gd name="T1" fmla="*/ 0 h 21"/>
                <a:gd name="T2" fmla="*/ 11 w 149"/>
                <a:gd name="T3" fmla="*/ 0 h 21"/>
                <a:gd name="T4" fmla="*/ 0 w 149"/>
                <a:gd name="T5" fmla="*/ 10 h 21"/>
                <a:gd name="T6" fmla="*/ 11 w 149"/>
                <a:gd name="T7" fmla="*/ 21 h 21"/>
                <a:gd name="T8" fmla="*/ 139 w 149"/>
                <a:gd name="T9" fmla="*/ 21 h 21"/>
                <a:gd name="T10" fmla="*/ 149 w 149"/>
                <a:gd name="T11" fmla="*/ 10 h 21"/>
                <a:gd name="T12" fmla="*/ 139 w 149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1">
                  <a:moveTo>
                    <a:pt x="13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45" y="21"/>
                    <a:pt x="149" y="16"/>
                    <a:pt x="149" y="10"/>
                  </a:cubicBezTo>
                  <a:cubicBezTo>
                    <a:pt x="149" y="4"/>
                    <a:pt x="145" y="0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12176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29" name="Freeform 982"/>
            <p:cNvSpPr>
              <a:spLocks noEditPoints="1"/>
            </p:cNvSpPr>
            <p:nvPr/>
          </p:nvSpPr>
          <p:spPr bwMode="auto">
            <a:xfrm>
              <a:off x="2130" y="4320"/>
              <a:ext cx="164" cy="165"/>
            </a:xfrm>
            <a:custGeom>
              <a:avLst/>
              <a:gdLst>
                <a:gd name="T0" fmla="*/ 244 w 248"/>
                <a:gd name="T1" fmla="*/ 230 h 248"/>
                <a:gd name="T2" fmla="*/ 148 w 248"/>
                <a:gd name="T3" fmla="*/ 132 h 248"/>
                <a:gd name="T4" fmla="*/ 148 w 248"/>
                <a:gd name="T5" fmla="*/ 132 h 248"/>
                <a:gd name="T6" fmla="*/ 185 w 248"/>
                <a:gd name="T7" fmla="*/ 95 h 248"/>
                <a:gd name="T8" fmla="*/ 193 w 248"/>
                <a:gd name="T9" fmla="*/ 98 h 248"/>
                <a:gd name="T10" fmla="*/ 200 w 248"/>
                <a:gd name="T11" fmla="*/ 95 h 248"/>
                <a:gd name="T12" fmla="*/ 200 w 248"/>
                <a:gd name="T13" fmla="*/ 79 h 248"/>
                <a:gd name="T14" fmla="*/ 125 w 248"/>
                <a:gd name="T15" fmla="*/ 4 h 248"/>
                <a:gd name="T16" fmla="*/ 110 w 248"/>
                <a:gd name="T17" fmla="*/ 4 h 248"/>
                <a:gd name="T18" fmla="*/ 110 w 248"/>
                <a:gd name="T19" fmla="*/ 19 h 248"/>
                <a:gd name="T20" fmla="*/ 19 w 248"/>
                <a:gd name="T21" fmla="*/ 110 h 248"/>
                <a:gd name="T22" fmla="*/ 4 w 248"/>
                <a:gd name="T23" fmla="*/ 110 h 248"/>
                <a:gd name="T24" fmla="*/ 4 w 248"/>
                <a:gd name="T25" fmla="*/ 125 h 248"/>
                <a:gd name="T26" fmla="*/ 80 w 248"/>
                <a:gd name="T27" fmla="*/ 200 h 248"/>
                <a:gd name="T28" fmla="*/ 87 w 248"/>
                <a:gd name="T29" fmla="*/ 203 h 248"/>
                <a:gd name="T30" fmla="*/ 95 w 248"/>
                <a:gd name="T31" fmla="*/ 200 h 248"/>
                <a:gd name="T32" fmla="*/ 95 w 248"/>
                <a:gd name="T33" fmla="*/ 185 h 248"/>
                <a:gd name="T34" fmla="*/ 95 w 248"/>
                <a:gd name="T35" fmla="*/ 185 h 248"/>
                <a:gd name="T36" fmla="*/ 132 w 248"/>
                <a:gd name="T37" fmla="*/ 147 h 248"/>
                <a:gd name="T38" fmla="*/ 229 w 248"/>
                <a:gd name="T39" fmla="*/ 245 h 248"/>
                <a:gd name="T40" fmla="*/ 237 w 248"/>
                <a:gd name="T41" fmla="*/ 248 h 248"/>
                <a:gd name="T42" fmla="*/ 244 w 248"/>
                <a:gd name="T43" fmla="*/ 245 h 248"/>
                <a:gd name="T44" fmla="*/ 244 w 248"/>
                <a:gd name="T45" fmla="*/ 230 h 248"/>
                <a:gd name="T46" fmla="*/ 34 w 248"/>
                <a:gd name="T47" fmla="*/ 125 h 248"/>
                <a:gd name="T48" fmla="*/ 125 w 248"/>
                <a:gd name="T49" fmla="*/ 34 h 248"/>
                <a:gd name="T50" fmla="*/ 170 w 248"/>
                <a:gd name="T51" fmla="*/ 79 h 248"/>
                <a:gd name="T52" fmla="*/ 80 w 248"/>
                <a:gd name="T53" fmla="*/ 170 h 248"/>
                <a:gd name="T54" fmla="*/ 34 w 248"/>
                <a:gd name="T55" fmla="*/ 12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44" y="230"/>
                  </a:moveTo>
                  <a:cubicBezTo>
                    <a:pt x="148" y="132"/>
                    <a:pt x="148" y="132"/>
                    <a:pt x="148" y="132"/>
                  </a:cubicBezTo>
                  <a:cubicBezTo>
                    <a:pt x="148" y="132"/>
                    <a:pt x="148" y="132"/>
                    <a:pt x="148" y="132"/>
                  </a:cubicBezTo>
                  <a:cubicBezTo>
                    <a:pt x="185" y="95"/>
                    <a:pt x="185" y="95"/>
                    <a:pt x="185" y="95"/>
                  </a:cubicBezTo>
                  <a:cubicBezTo>
                    <a:pt x="187" y="97"/>
                    <a:pt x="190" y="98"/>
                    <a:pt x="193" y="98"/>
                  </a:cubicBezTo>
                  <a:cubicBezTo>
                    <a:pt x="196" y="98"/>
                    <a:pt x="198" y="97"/>
                    <a:pt x="200" y="95"/>
                  </a:cubicBezTo>
                  <a:cubicBezTo>
                    <a:pt x="205" y="90"/>
                    <a:pt x="205" y="84"/>
                    <a:pt x="200" y="79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1" y="0"/>
                    <a:pt x="114" y="0"/>
                    <a:pt x="110" y="4"/>
                  </a:cubicBezTo>
                  <a:cubicBezTo>
                    <a:pt x="106" y="8"/>
                    <a:pt x="106" y="15"/>
                    <a:pt x="110" y="19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5" y="105"/>
                    <a:pt x="8" y="105"/>
                    <a:pt x="4" y="110"/>
                  </a:cubicBezTo>
                  <a:cubicBezTo>
                    <a:pt x="0" y="114"/>
                    <a:pt x="0" y="121"/>
                    <a:pt x="4" y="125"/>
                  </a:cubicBezTo>
                  <a:cubicBezTo>
                    <a:pt x="80" y="200"/>
                    <a:pt x="80" y="200"/>
                    <a:pt x="80" y="200"/>
                  </a:cubicBezTo>
                  <a:cubicBezTo>
                    <a:pt x="82" y="202"/>
                    <a:pt x="84" y="203"/>
                    <a:pt x="87" y="203"/>
                  </a:cubicBezTo>
                  <a:cubicBezTo>
                    <a:pt x="90" y="203"/>
                    <a:pt x="93" y="202"/>
                    <a:pt x="95" y="200"/>
                  </a:cubicBezTo>
                  <a:cubicBezTo>
                    <a:pt x="99" y="196"/>
                    <a:pt x="99" y="189"/>
                    <a:pt x="95" y="185"/>
                  </a:cubicBezTo>
                  <a:cubicBezTo>
                    <a:pt x="95" y="185"/>
                    <a:pt x="95" y="185"/>
                    <a:pt x="95" y="185"/>
                  </a:cubicBezTo>
                  <a:cubicBezTo>
                    <a:pt x="132" y="147"/>
                    <a:pt x="132" y="147"/>
                    <a:pt x="132" y="147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31" y="247"/>
                    <a:pt x="234" y="248"/>
                    <a:pt x="237" y="248"/>
                  </a:cubicBezTo>
                  <a:cubicBezTo>
                    <a:pt x="239" y="248"/>
                    <a:pt x="242" y="247"/>
                    <a:pt x="244" y="245"/>
                  </a:cubicBezTo>
                  <a:cubicBezTo>
                    <a:pt x="248" y="241"/>
                    <a:pt x="248" y="234"/>
                    <a:pt x="244" y="230"/>
                  </a:cubicBezTo>
                  <a:close/>
                  <a:moveTo>
                    <a:pt x="34" y="125"/>
                  </a:moveTo>
                  <a:cubicBezTo>
                    <a:pt x="125" y="34"/>
                    <a:pt x="125" y="34"/>
                    <a:pt x="125" y="34"/>
                  </a:cubicBezTo>
                  <a:cubicBezTo>
                    <a:pt x="170" y="79"/>
                    <a:pt x="170" y="79"/>
                    <a:pt x="170" y="79"/>
                  </a:cubicBezTo>
                  <a:cubicBezTo>
                    <a:pt x="80" y="170"/>
                    <a:pt x="80" y="170"/>
                    <a:pt x="80" y="170"/>
                  </a:cubicBezTo>
                  <a:lnTo>
                    <a:pt x="34" y="12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marL="0" marR="0" lvl="0" indent="0" algn="l" defTabSz="12176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 rot="10800000">
            <a:off x="5315296" y="3884022"/>
            <a:ext cx="1581228" cy="333626"/>
            <a:chOff x="-1058778" y="2040554"/>
            <a:chExt cx="1080000" cy="333626"/>
          </a:xfrm>
        </p:grpSpPr>
        <p:sp>
          <p:nvSpPr>
            <p:cNvPr id="31" name="Isosceles Triangle 30"/>
            <p:cNvSpPr/>
            <p:nvPr/>
          </p:nvSpPr>
          <p:spPr bwMode="gray">
            <a:xfrm>
              <a:off x="-1001028" y="2040554"/>
              <a:ext cx="972000" cy="216000"/>
            </a:xfrm>
            <a:prstGeom prst="triangle">
              <a:avLst>
                <a:gd name="adj" fmla="val 49010"/>
              </a:avLst>
            </a:prstGeom>
            <a:solidFill>
              <a:schemeClr val="bg1"/>
            </a:solidFill>
            <a:ln w="28575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 bwMode="gray">
            <a:xfrm>
              <a:off x="-1058778" y="2233062"/>
              <a:ext cx="1080000" cy="141118"/>
            </a:xfrm>
            <a:prstGeom prst="rect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532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443020" y="0"/>
            <a:ext cx="0" cy="6858000"/>
          </a:xfrm>
          <a:prstGeom prst="line">
            <a:avLst/>
          </a:prstGeom>
          <a:ln w="66675">
            <a:solidFill>
              <a:srgbClr val="0121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682"/>
            <a:ext cx="2343552" cy="68606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33035" y="3213557"/>
            <a:ext cx="458779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spcBef>
                <a:spcPts val="0"/>
              </a:spcBef>
              <a:spcAft>
                <a:spcPts val="6000"/>
              </a:spcAft>
              <a:buSzPct val="100000"/>
            </a:pPr>
            <a:r>
              <a:rPr lang="it-IT" sz="2800" b="1" dirty="0" smtClean="0">
                <a:solidFill>
                  <a:srgbClr val="313131"/>
                </a:solidFill>
              </a:rPr>
              <a:t>Grazie per l’attenzione</a:t>
            </a:r>
          </a:p>
        </p:txBody>
      </p:sp>
      <p:sp>
        <p:nvSpPr>
          <p:cNvPr id="3" name="Rectangle 2"/>
          <p:cNvSpPr/>
          <p:nvPr/>
        </p:nvSpPr>
        <p:spPr bwMode="gray">
          <a:xfrm>
            <a:off x="11482939" y="6429676"/>
            <a:ext cx="404261" cy="221381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3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2341344" cy="6858000"/>
          </a:xfrm>
          <a:prstGeom prst="rect">
            <a:avLst/>
          </a:prstGeom>
        </p:spPr>
      </p:pic>
      <p:sp>
        <p:nvSpPr>
          <p:cNvPr id="6" name="Title 3"/>
          <p:cNvSpPr txBox="1">
            <a:spLocks/>
          </p:cNvSpPr>
          <p:nvPr/>
        </p:nvSpPr>
        <p:spPr bwMode="gray">
          <a:xfrm>
            <a:off x="2658140" y="402586"/>
            <a:ext cx="9063960" cy="753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>
            <a:lvl1pPr algn="l" defTabSz="1217613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1217613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algn="l" defTabSz="1217613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algn="l" defTabSz="1217613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algn="l" defTabSz="1217613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457200" algn="l" defTabSz="1217613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914400" algn="l" defTabSz="1217613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1371600" algn="l" defTabSz="1217613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1828800" algn="l" defTabSz="1217613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it-IT" b="1" dirty="0" smtClean="0"/>
              <a:t>Premessa</a:t>
            </a:r>
            <a:endParaRPr lang="en-US" b="1" dirty="0"/>
          </a:p>
        </p:txBody>
      </p:sp>
      <p:sp>
        <p:nvSpPr>
          <p:cNvPr id="9" name="Title 3"/>
          <p:cNvSpPr txBox="1">
            <a:spLocks/>
          </p:cNvSpPr>
          <p:nvPr/>
        </p:nvSpPr>
        <p:spPr bwMode="gray">
          <a:xfrm>
            <a:off x="2658140" y="982672"/>
            <a:ext cx="8882552" cy="3695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>
            <a:lvl1pPr algn="l" defTabSz="1217613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1217613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algn="l" defTabSz="1217613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algn="l" defTabSz="1217613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algn="l" defTabSz="1217613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457200" algn="l" defTabSz="1217613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914400" algn="l" defTabSz="1217613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1371600" algn="l" defTabSz="1217613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1828800" algn="l" defTabSz="1217613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lnSpc>
                <a:spcPct val="150000"/>
              </a:lnSpc>
              <a:spcAft>
                <a:spcPts val="1800"/>
              </a:spcAft>
              <a:defRPr/>
            </a:pP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/>
                <a:ea typeface="+mj-ea"/>
                <a:cs typeface="+mj-cs"/>
              </a:rPr>
              <a:t>Finalità dell’intervento è </a:t>
            </a:r>
            <a:r>
              <a:rPr kumimoji="0" lang="it-IT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/>
                <a:ea typeface="+mj-ea"/>
                <a:cs typeface="+mj-cs"/>
              </a:rPr>
              <a:t>presentare obiettivo e risultati attesi </a:t>
            </a: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/>
                <a:ea typeface="+mj-ea"/>
                <a:cs typeface="+mj-cs"/>
              </a:rPr>
              <a:t>del Piano di Rafforzamento Amministrativo</a:t>
            </a:r>
            <a:r>
              <a:rPr kumimoji="0" lang="it-IT" sz="1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/>
                <a:ea typeface="+mj-ea"/>
                <a:cs typeface="+mj-cs"/>
              </a:rPr>
              <a:t> (PRA) della Regione Siciliana. </a:t>
            </a:r>
          </a:p>
          <a:p>
            <a:pPr algn="just">
              <a:lnSpc>
                <a:spcPct val="150000"/>
              </a:lnSpc>
              <a:spcAft>
                <a:spcPts val="1800"/>
              </a:spcAft>
              <a:defRPr/>
            </a:pPr>
            <a:r>
              <a:rPr kumimoji="0" lang="it-IT" sz="1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/>
                <a:ea typeface="+mj-ea"/>
                <a:cs typeface="+mj-cs"/>
              </a:rPr>
              <a:t>In particolare concentreremo l’attenzione sui lavori che riguardano il </a:t>
            </a:r>
            <a:r>
              <a:rPr lang="it-IT" sz="1200" b="1" dirty="0">
                <a:latin typeface="Verdana"/>
              </a:rPr>
              <a:t>n</a:t>
            </a:r>
            <a:r>
              <a:rPr kumimoji="0" lang="it-IT" sz="12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/>
                <a:ea typeface="+mj-ea"/>
                <a:cs typeface="+mj-cs"/>
              </a:rPr>
              <a:t>uovo modello di funzionamento</a:t>
            </a:r>
            <a:r>
              <a:rPr kumimoji="0" lang="it-IT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/>
                <a:ea typeface="+mj-ea"/>
                <a:cs typeface="+mj-cs"/>
              </a:rPr>
              <a:t>,</a:t>
            </a:r>
            <a:r>
              <a:rPr kumimoji="0" lang="it-IT" sz="1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/>
                <a:ea typeface="+mj-ea"/>
                <a:cs typeface="+mj-cs"/>
              </a:rPr>
              <a:t> anche attraverso un </a:t>
            </a:r>
            <a:r>
              <a:rPr kumimoji="0" lang="it-IT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/>
              </a:rPr>
              <a:t>focus su due </a:t>
            </a:r>
            <a:r>
              <a:rPr lang="it-IT" sz="1200" dirty="0" err="1">
                <a:latin typeface="Verdana"/>
              </a:rPr>
              <a:t>M</a:t>
            </a:r>
            <a:r>
              <a:rPr kumimoji="0" lang="it-IT" sz="1200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Verdana"/>
              </a:rPr>
              <a:t>acroprocessi</a:t>
            </a:r>
            <a:r>
              <a:rPr kumimoji="0" lang="it-IT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/>
              </a:rPr>
              <a:t> di rilevanza per l’Amministrazione per i quali sono già stati individuati </a:t>
            </a:r>
            <a:r>
              <a:rPr kumimoji="0" lang="it-IT" sz="12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/>
              </a:rPr>
              <a:t>elementi da migliorare </a:t>
            </a:r>
            <a:r>
              <a:rPr kumimoji="0" lang="it-IT" sz="12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/>
              </a:rPr>
              <a:t>e proposte </a:t>
            </a:r>
            <a:r>
              <a:rPr kumimoji="0" lang="it-IT" sz="12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/>
              </a:rPr>
              <a:t>potenziali soluzioni</a:t>
            </a:r>
            <a:r>
              <a:rPr lang="it-IT" sz="1200" dirty="0">
                <a:latin typeface="Verdana"/>
              </a:rPr>
              <a:t>.</a:t>
            </a:r>
            <a:endParaRPr kumimoji="0" lang="it-IT" sz="120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443020" y="0"/>
            <a:ext cx="0" cy="6858000"/>
          </a:xfrm>
          <a:prstGeom prst="line">
            <a:avLst/>
          </a:prstGeom>
          <a:ln w="66675">
            <a:solidFill>
              <a:srgbClr val="0121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80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1"/>
          <p:cNvSpPr>
            <a:spLocks noGrp="1"/>
          </p:cNvSpPr>
          <p:nvPr>
            <p:ph type="title"/>
          </p:nvPr>
        </p:nvSpPr>
        <p:spPr>
          <a:xfrm>
            <a:off x="2619910" y="2632799"/>
            <a:ext cx="9072081" cy="1592403"/>
          </a:xfrm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it-IT" dirty="0" smtClean="0">
                <a:solidFill>
                  <a:schemeClr val="tx1"/>
                </a:solidFill>
              </a:rPr>
              <a:t>PRA della Regione Siciliana</a:t>
            </a: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-2257926" y="2257926"/>
            <a:ext cx="6858000" cy="2342147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2443020" y="0"/>
            <a:ext cx="0" cy="6858000"/>
          </a:xfrm>
          <a:prstGeom prst="line">
            <a:avLst/>
          </a:prstGeom>
          <a:ln w="66675">
            <a:solidFill>
              <a:srgbClr val="86BC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 bwMode="gray">
          <a:xfrm>
            <a:off x="11482939" y="6429676"/>
            <a:ext cx="404261" cy="221381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785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75385" y="402586"/>
            <a:ext cx="11346715" cy="698501"/>
          </a:xfrm>
        </p:spPr>
        <p:txBody>
          <a:bodyPr/>
          <a:lstStyle/>
          <a:p>
            <a:r>
              <a:rPr lang="it-IT" b="1" dirty="0" smtClean="0"/>
              <a:t>L’obiettivo e i risultati</a:t>
            </a:r>
            <a:br>
              <a:rPr lang="it-IT" b="1" dirty="0" smtClean="0"/>
            </a:b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gray">
          <a:xfrm>
            <a:off x="375385" y="1140359"/>
            <a:ext cx="11337189" cy="1022206"/>
          </a:xfrm>
          <a:prstGeom prst="roundRect">
            <a:avLst/>
          </a:prstGeom>
          <a:noFill/>
          <a:ln w="25400" algn="ctr">
            <a:solidFill>
              <a:srgbClr val="86BC25"/>
            </a:solidFill>
            <a:miter lim="800000"/>
            <a:headEnd/>
            <a:tailEnd/>
          </a:ln>
        </p:spPr>
        <p:txBody>
          <a:bodyPr wrap="square" lIns="180000" tIns="88900" rIns="180000" bIns="88900" rtlCol="0" anchor="ctr"/>
          <a:lstStyle/>
          <a:p>
            <a:pPr marL="0" lvl="0" indent="0" algn="just">
              <a:lnSpc>
                <a:spcPct val="120000"/>
              </a:lnSpc>
              <a:spcAft>
                <a:spcPts val="2400"/>
              </a:spcAft>
              <a:buSzTx/>
              <a:defRPr/>
            </a:pPr>
            <a:r>
              <a:rPr lang="it-IT" altLang="it-IT" sz="1200" b="1" dirty="0" smtClean="0">
                <a:solidFill>
                  <a:prstClr val="black"/>
                </a:solidFill>
              </a:rPr>
              <a:t>Rafforzamento dell’Amministrazione regionale</a:t>
            </a:r>
            <a:r>
              <a:rPr lang="it-IT" altLang="it-IT" sz="1200" dirty="0" smtClean="0"/>
              <a:t>* </a:t>
            </a:r>
            <a:r>
              <a:rPr lang="it-IT" altLang="it-IT" sz="1200" dirty="0">
                <a:solidFill>
                  <a:prstClr val="black"/>
                </a:solidFill>
              </a:rPr>
              <a:t>tramite </a:t>
            </a:r>
            <a:r>
              <a:rPr lang="it-IT" altLang="it-IT" sz="1200" dirty="0" smtClean="0">
                <a:solidFill>
                  <a:prstClr val="black"/>
                </a:solidFill>
              </a:rPr>
              <a:t>il ridisegno del </a:t>
            </a:r>
            <a:r>
              <a:rPr lang="it-IT" altLang="it-IT" sz="1200" dirty="0">
                <a:solidFill>
                  <a:prstClr val="black"/>
                </a:solidFill>
              </a:rPr>
              <a:t>sistema dei </a:t>
            </a:r>
            <a:r>
              <a:rPr lang="it-IT" altLang="it-IT" sz="1200" dirty="0" smtClean="0">
                <a:solidFill>
                  <a:prstClr val="black"/>
                </a:solidFill>
              </a:rPr>
              <a:t>processi in ottica di </a:t>
            </a:r>
            <a:r>
              <a:rPr lang="it-IT" altLang="it-IT" sz="1200" b="1" dirty="0" smtClean="0">
                <a:solidFill>
                  <a:prstClr val="black"/>
                </a:solidFill>
              </a:rPr>
              <a:t>semplificazione</a:t>
            </a:r>
            <a:r>
              <a:rPr lang="it-IT" altLang="it-IT" sz="1200" dirty="0" smtClean="0">
                <a:solidFill>
                  <a:prstClr val="black"/>
                </a:solidFill>
              </a:rPr>
              <a:t> </a:t>
            </a:r>
            <a:r>
              <a:rPr lang="it-IT" altLang="it-IT" sz="1200" dirty="0">
                <a:solidFill>
                  <a:prstClr val="black"/>
                </a:solidFill>
              </a:rPr>
              <a:t>e </a:t>
            </a:r>
            <a:r>
              <a:rPr lang="it-IT" altLang="it-IT" sz="1200" b="1" dirty="0" smtClean="0">
                <a:solidFill>
                  <a:prstClr val="black"/>
                </a:solidFill>
              </a:rPr>
              <a:t>snellimento</a:t>
            </a:r>
            <a:r>
              <a:rPr lang="it-IT" altLang="it-IT" sz="1200" dirty="0" smtClean="0">
                <a:solidFill>
                  <a:prstClr val="black"/>
                </a:solidFill>
              </a:rPr>
              <a:t>, oltre che di </a:t>
            </a:r>
            <a:r>
              <a:rPr lang="it-IT" altLang="it-IT" sz="1200" b="1" dirty="0" smtClean="0">
                <a:solidFill>
                  <a:prstClr val="black"/>
                </a:solidFill>
              </a:rPr>
              <a:t>rafforzamento</a:t>
            </a:r>
            <a:r>
              <a:rPr lang="it-IT" altLang="it-IT" sz="1200" dirty="0" smtClean="0">
                <a:solidFill>
                  <a:prstClr val="black"/>
                </a:solidFill>
              </a:rPr>
              <a:t> </a:t>
            </a:r>
            <a:r>
              <a:rPr lang="it-IT" altLang="it-IT" sz="1200" dirty="0">
                <a:solidFill>
                  <a:prstClr val="black"/>
                </a:solidFill>
              </a:rPr>
              <a:t>dell’assetto </a:t>
            </a:r>
            <a:r>
              <a:rPr lang="it-IT" altLang="it-IT" sz="1200" dirty="0" smtClean="0">
                <a:solidFill>
                  <a:prstClr val="black"/>
                </a:solidFill>
              </a:rPr>
              <a:t>organizzativo, </a:t>
            </a:r>
            <a:r>
              <a:rPr lang="it-IT" altLang="it-IT" sz="1200" dirty="0">
                <a:solidFill>
                  <a:prstClr val="black"/>
                </a:solidFill>
              </a:rPr>
              <a:t>con </a:t>
            </a:r>
            <a:r>
              <a:rPr lang="it-IT" altLang="it-IT" sz="1200" dirty="0" smtClean="0">
                <a:solidFill>
                  <a:prstClr val="black"/>
                </a:solidFill>
              </a:rPr>
              <a:t>l’individuazione </a:t>
            </a:r>
            <a:r>
              <a:rPr lang="it-IT" altLang="it-IT" sz="1200" dirty="0">
                <a:solidFill>
                  <a:prstClr val="black"/>
                </a:solidFill>
              </a:rPr>
              <a:t>di soluzioni </a:t>
            </a:r>
            <a:r>
              <a:rPr lang="it-IT" altLang="it-IT" sz="1200" dirty="0" smtClean="0">
                <a:solidFill>
                  <a:prstClr val="black"/>
                </a:solidFill>
              </a:rPr>
              <a:t>anche in </a:t>
            </a:r>
            <a:r>
              <a:rPr lang="it-IT" altLang="it-IT" sz="1200" dirty="0">
                <a:solidFill>
                  <a:prstClr val="black"/>
                </a:solidFill>
              </a:rPr>
              <a:t>chiave digitale e con focus particolare sul FESR Sicilia 2014-2020 </a:t>
            </a:r>
            <a:endParaRPr lang="it-IT" altLang="it-IT" sz="14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8190" y="1038514"/>
            <a:ext cx="2009507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it-IT" sz="1200" b="1" i="1" dirty="0" smtClean="0"/>
              <a:t>OBIETTIVO DEL PRA </a:t>
            </a:r>
            <a:endParaRPr lang="en-US" sz="1200" b="1" i="1" dirty="0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7872090" y="2434595"/>
            <a:ext cx="1843621" cy="466124"/>
            <a:chOff x="9129179" y="2761853"/>
            <a:chExt cx="1843621" cy="466124"/>
          </a:xfrm>
        </p:grpSpPr>
        <p:sp>
          <p:nvSpPr>
            <p:cNvPr id="12" name="TextBox 11"/>
            <p:cNvSpPr txBox="1"/>
            <p:nvPr/>
          </p:nvSpPr>
          <p:spPr>
            <a:xfrm>
              <a:off x="9129179" y="2761853"/>
              <a:ext cx="1843621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600"/>
                </a:spcBef>
                <a:buSzPct val="100000"/>
              </a:pPr>
              <a:r>
                <a:rPr lang="it-IT" sz="1200" b="1" i="1" dirty="0" smtClean="0">
                  <a:solidFill>
                    <a:srgbClr val="313131"/>
                  </a:solidFill>
                </a:rPr>
                <a:t>… è necessario …</a:t>
              </a:r>
              <a:endParaRPr lang="en-US" sz="1200" b="1" i="1" dirty="0" smtClean="0">
                <a:solidFill>
                  <a:srgbClr val="313131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 bwMode="gray">
            <a:xfrm>
              <a:off x="9134475" y="3092285"/>
              <a:ext cx="1838325" cy="135692"/>
            </a:xfrm>
            <a:custGeom>
              <a:avLst/>
              <a:gdLst>
                <a:gd name="connsiteX0" fmla="*/ 0 w 1838325"/>
                <a:gd name="connsiteY0" fmla="*/ 123939 h 177512"/>
                <a:gd name="connsiteX1" fmla="*/ 314325 w 1838325"/>
                <a:gd name="connsiteY1" fmla="*/ 114 h 177512"/>
                <a:gd name="connsiteX2" fmla="*/ 647700 w 1838325"/>
                <a:gd name="connsiteY2" fmla="*/ 142989 h 177512"/>
                <a:gd name="connsiteX3" fmla="*/ 1343025 w 1838325"/>
                <a:gd name="connsiteY3" fmla="*/ 28689 h 177512"/>
                <a:gd name="connsiteX4" fmla="*/ 1638300 w 1838325"/>
                <a:gd name="connsiteY4" fmla="*/ 171564 h 177512"/>
                <a:gd name="connsiteX5" fmla="*/ 1838325 w 1838325"/>
                <a:gd name="connsiteY5" fmla="*/ 152514 h 177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38325" h="177512">
                  <a:moveTo>
                    <a:pt x="0" y="123939"/>
                  </a:moveTo>
                  <a:cubicBezTo>
                    <a:pt x="103187" y="60439"/>
                    <a:pt x="206375" y="-3061"/>
                    <a:pt x="314325" y="114"/>
                  </a:cubicBezTo>
                  <a:cubicBezTo>
                    <a:pt x="422275" y="3289"/>
                    <a:pt x="476250" y="138227"/>
                    <a:pt x="647700" y="142989"/>
                  </a:cubicBezTo>
                  <a:cubicBezTo>
                    <a:pt x="819150" y="147751"/>
                    <a:pt x="1177925" y="23926"/>
                    <a:pt x="1343025" y="28689"/>
                  </a:cubicBezTo>
                  <a:cubicBezTo>
                    <a:pt x="1508125" y="33451"/>
                    <a:pt x="1555750" y="150927"/>
                    <a:pt x="1638300" y="171564"/>
                  </a:cubicBezTo>
                  <a:cubicBezTo>
                    <a:pt x="1720850" y="192201"/>
                    <a:pt x="1838325" y="152514"/>
                    <a:pt x="1838325" y="152514"/>
                  </a:cubicBezTo>
                </a:path>
              </a:pathLst>
            </a:custGeom>
            <a:noFill/>
            <a:ln w="12700" algn="ctr">
              <a:solidFill>
                <a:srgbClr val="86BC25"/>
              </a:solidFill>
              <a:miter lim="800000"/>
              <a:headEnd/>
              <a:tailEnd/>
            </a:ln>
          </p:spPr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303515" y="2434595"/>
            <a:ext cx="341100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it-IT" sz="1200" b="1" i="1" dirty="0" smtClean="0">
                <a:solidFill>
                  <a:srgbClr val="313131"/>
                </a:solidFill>
              </a:rPr>
              <a:t>Per rispondere alla domanda …</a:t>
            </a:r>
            <a:endParaRPr lang="en-US" sz="1200" b="1" i="1" dirty="0" smtClean="0">
              <a:solidFill>
                <a:srgbClr val="313131"/>
              </a:solidFill>
            </a:endParaRPr>
          </a:p>
        </p:txBody>
      </p:sp>
      <p:sp>
        <p:nvSpPr>
          <p:cNvPr id="15" name="Freeform 14"/>
          <p:cNvSpPr/>
          <p:nvPr/>
        </p:nvSpPr>
        <p:spPr bwMode="gray">
          <a:xfrm>
            <a:off x="2089857" y="2765027"/>
            <a:ext cx="1838325" cy="135692"/>
          </a:xfrm>
          <a:custGeom>
            <a:avLst/>
            <a:gdLst>
              <a:gd name="connsiteX0" fmla="*/ 0 w 1838325"/>
              <a:gd name="connsiteY0" fmla="*/ 123939 h 177512"/>
              <a:gd name="connsiteX1" fmla="*/ 314325 w 1838325"/>
              <a:gd name="connsiteY1" fmla="*/ 114 h 177512"/>
              <a:gd name="connsiteX2" fmla="*/ 647700 w 1838325"/>
              <a:gd name="connsiteY2" fmla="*/ 142989 h 177512"/>
              <a:gd name="connsiteX3" fmla="*/ 1343025 w 1838325"/>
              <a:gd name="connsiteY3" fmla="*/ 28689 h 177512"/>
              <a:gd name="connsiteX4" fmla="*/ 1638300 w 1838325"/>
              <a:gd name="connsiteY4" fmla="*/ 171564 h 177512"/>
              <a:gd name="connsiteX5" fmla="*/ 1838325 w 1838325"/>
              <a:gd name="connsiteY5" fmla="*/ 152514 h 177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8325" h="177512">
                <a:moveTo>
                  <a:pt x="0" y="123939"/>
                </a:moveTo>
                <a:cubicBezTo>
                  <a:pt x="103187" y="60439"/>
                  <a:pt x="206375" y="-3061"/>
                  <a:pt x="314325" y="114"/>
                </a:cubicBezTo>
                <a:cubicBezTo>
                  <a:pt x="422275" y="3289"/>
                  <a:pt x="476250" y="138227"/>
                  <a:pt x="647700" y="142989"/>
                </a:cubicBezTo>
                <a:cubicBezTo>
                  <a:pt x="819150" y="147751"/>
                  <a:pt x="1177925" y="23926"/>
                  <a:pt x="1343025" y="28689"/>
                </a:cubicBezTo>
                <a:cubicBezTo>
                  <a:pt x="1508125" y="33451"/>
                  <a:pt x="1555750" y="150927"/>
                  <a:pt x="1638300" y="171564"/>
                </a:cubicBezTo>
                <a:cubicBezTo>
                  <a:pt x="1720850" y="192201"/>
                  <a:pt x="1838325" y="152514"/>
                  <a:pt x="1838325" y="152514"/>
                </a:cubicBezTo>
              </a:path>
            </a:pathLst>
          </a:custGeom>
          <a:noFill/>
          <a:ln w="12700" algn="ctr">
            <a:solidFill>
              <a:srgbClr val="046A38"/>
            </a:solidFill>
            <a:miter lim="800000"/>
            <a:headEnd/>
            <a:tailEnd/>
          </a:ln>
        </p:spPr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6" name="Group 15"/>
          <p:cNvGrpSpPr/>
          <p:nvPr/>
        </p:nvGrpSpPr>
        <p:grpSpPr>
          <a:xfrm>
            <a:off x="5638465" y="2393057"/>
            <a:ext cx="297397" cy="607902"/>
            <a:chOff x="393700" y="1839913"/>
            <a:chExt cx="1512888" cy="3092450"/>
          </a:xfrm>
        </p:grpSpPr>
        <p:sp>
          <p:nvSpPr>
            <p:cNvPr id="17" name="Diagonal Stripe 16"/>
            <p:cNvSpPr/>
            <p:nvPr/>
          </p:nvSpPr>
          <p:spPr>
            <a:xfrm>
              <a:off x="393700" y="3419475"/>
              <a:ext cx="1512888" cy="1512888"/>
            </a:xfrm>
            <a:prstGeom prst="diagStripe">
              <a:avLst/>
            </a:prstGeom>
            <a:solidFill>
              <a:srgbClr val="86BC25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bIns="9144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err="1">
                <a:solidFill>
                  <a:schemeClr val="tx2"/>
                </a:solidFill>
              </a:endParaRPr>
            </a:p>
          </p:txBody>
        </p:sp>
        <p:sp>
          <p:nvSpPr>
            <p:cNvPr id="18" name="Diagonal Stripe 17"/>
            <p:cNvSpPr/>
            <p:nvPr/>
          </p:nvSpPr>
          <p:spPr>
            <a:xfrm flipV="1">
              <a:off x="393700" y="1839913"/>
              <a:ext cx="1512888" cy="1512887"/>
            </a:xfrm>
            <a:prstGeom prst="diagStripe">
              <a:avLst/>
            </a:prstGeom>
            <a:solidFill>
              <a:srgbClr val="046A3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bIns="9144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err="1">
                <a:solidFill>
                  <a:schemeClr val="tx2"/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1117377" y="3232108"/>
            <a:ext cx="3783284" cy="512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21917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1200" i="1" dirty="0"/>
              <a:t>È possibile individuare soluzioni per </a:t>
            </a:r>
            <a:r>
              <a:rPr lang="it-IT" altLang="it-IT" sz="1200" i="1" dirty="0" err="1"/>
              <a:t>efficientare</a:t>
            </a:r>
            <a:r>
              <a:rPr lang="it-IT" altLang="it-IT" sz="1200" i="1" dirty="0"/>
              <a:t> la macchina amministrativa?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712725" y="3106518"/>
            <a:ext cx="4162350" cy="763242"/>
            <a:chOff x="8284141" y="1468066"/>
            <a:chExt cx="2696812" cy="1253873"/>
          </a:xfrm>
        </p:grpSpPr>
        <p:sp>
          <p:nvSpPr>
            <p:cNvPr id="22" name="Rounded Rectangle 21"/>
            <p:cNvSpPr/>
            <p:nvPr/>
          </p:nvSpPr>
          <p:spPr bwMode="gray">
            <a:xfrm>
              <a:off x="8284141" y="1827403"/>
              <a:ext cx="2696812" cy="894536"/>
            </a:xfrm>
            <a:prstGeom prst="roundRect">
              <a:avLst>
                <a:gd name="adj" fmla="val 11875"/>
              </a:avLst>
            </a:prstGeom>
            <a:solidFill>
              <a:schemeClr val="bg1"/>
            </a:solidFill>
            <a:ln w="19050" algn="ctr">
              <a:solidFill>
                <a:srgbClr val="86BC25"/>
              </a:solidFill>
              <a:miter lim="800000"/>
              <a:headEnd/>
              <a:tailEnd/>
            </a:ln>
          </p:spPr>
          <p:txBody>
            <a:bodyPr wrap="square" lIns="36000" tIns="36000" rIns="0" bIns="0" rtlCol="0" anchor="ctr"/>
            <a:lstStyle/>
            <a:p>
              <a:pPr algn="ctr">
                <a:spcAft>
                  <a:spcPts val="300"/>
                </a:spcAft>
              </a:pPr>
              <a:r>
                <a:rPr lang="it-IT" altLang="it-IT" sz="1100" dirty="0"/>
                <a:t>con ridisegno dei processi </a:t>
              </a:r>
              <a:r>
                <a:rPr lang="it-IT" altLang="it-IT" sz="1100" dirty="0" smtClean="0"/>
                <a:t>della Regione Siciliana in </a:t>
              </a:r>
              <a:r>
                <a:rPr lang="it-IT" altLang="it-IT" sz="1100" dirty="0"/>
                <a:t>ottica di semplificazione, </a:t>
              </a:r>
              <a:r>
                <a:rPr lang="it-IT" altLang="it-IT" sz="1100" dirty="0" err="1"/>
                <a:t>efficientamento</a:t>
              </a:r>
              <a:r>
                <a:rPr lang="it-IT" altLang="it-IT" sz="1100" dirty="0"/>
                <a:t> e digitalizzazione</a:t>
              </a:r>
              <a:endParaRPr lang="it-IT" sz="1100" dirty="0"/>
            </a:p>
          </p:txBody>
        </p:sp>
        <p:sp>
          <p:nvSpPr>
            <p:cNvPr id="23" name="Rounded Rectangle 22"/>
            <p:cNvSpPr/>
            <p:nvPr/>
          </p:nvSpPr>
          <p:spPr bwMode="gray">
            <a:xfrm>
              <a:off x="8284141" y="1468065"/>
              <a:ext cx="2696812" cy="431335"/>
            </a:xfrm>
            <a:prstGeom prst="roundRect">
              <a:avLst/>
            </a:prstGeom>
            <a:solidFill>
              <a:srgbClr val="86BC25"/>
            </a:solidFill>
            <a:ln w="19050" algn="ctr">
              <a:solidFill>
                <a:srgbClr val="86BC25"/>
              </a:solidFill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r>
                <a:rPr lang="it-IT" sz="1200" b="1" dirty="0" smtClean="0">
                  <a:solidFill>
                    <a:schemeClr val="bg1"/>
                  </a:solidFill>
                </a:rPr>
                <a:t>Nuovo modello di funzionamento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 bwMode="gray">
            <a:xfrm>
              <a:off x="8284141" y="1827399"/>
              <a:ext cx="2696812" cy="72000"/>
            </a:xfrm>
            <a:prstGeom prst="rect">
              <a:avLst/>
            </a:prstGeom>
            <a:solidFill>
              <a:srgbClr val="86BC25"/>
            </a:solidFill>
            <a:ln w="19050" algn="ctr">
              <a:solidFill>
                <a:srgbClr val="86BC25"/>
              </a:solidFill>
              <a:miter lim="800000"/>
              <a:headEnd/>
              <a:tailEnd/>
            </a:ln>
          </p:spPr>
          <p:txBody>
            <a:bodyPr wrap="square" lIns="684000" tIns="88900" rIns="88900" bIns="88900" rtlCol="0" anchor="ctr"/>
            <a:lstStyle/>
            <a:p>
              <a:pPr>
                <a:lnSpc>
                  <a:spcPct val="106000"/>
                </a:lnSpc>
                <a:buFont typeface="Wingdings 2" pitchFamily="18" charset="2"/>
                <a:buNone/>
              </a:pP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928213" y="4346633"/>
            <a:ext cx="4161612" cy="512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21917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1200" i="1" dirty="0"/>
              <a:t>È possibile ottimizzare lo sforzo amministrativo e il lavoro quotidiano del personale?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6712725" y="4221044"/>
            <a:ext cx="4162350" cy="763241"/>
            <a:chOff x="8284141" y="1468065"/>
            <a:chExt cx="2696812" cy="1253869"/>
          </a:xfrm>
        </p:grpSpPr>
        <p:sp>
          <p:nvSpPr>
            <p:cNvPr id="28" name="Rounded Rectangle 27"/>
            <p:cNvSpPr/>
            <p:nvPr/>
          </p:nvSpPr>
          <p:spPr bwMode="gray">
            <a:xfrm>
              <a:off x="8284141" y="1827400"/>
              <a:ext cx="2696812" cy="894534"/>
            </a:xfrm>
            <a:prstGeom prst="roundRect">
              <a:avLst>
                <a:gd name="adj" fmla="val 11875"/>
              </a:avLst>
            </a:prstGeom>
            <a:solidFill>
              <a:schemeClr val="bg1"/>
            </a:solidFill>
            <a:ln w="19050" algn="ctr">
              <a:solidFill>
                <a:srgbClr val="86BC25"/>
              </a:solidFill>
              <a:miter lim="800000"/>
              <a:headEnd/>
              <a:tailEnd/>
            </a:ln>
          </p:spPr>
          <p:txBody>
            <a:bodyPr wrap="square" lIns="36000" tIns="36000" rIns="0" bIns="0" rtlCol="0" anchor="ctr"/>
            <a:lstStyle/>
            <a:p>
              <a:pPr algn="ctr">
                <a:spcAft>
                  <a:spcPts val="300"/>
                </a:spcAft>
              </a:pPr>
              <a:r>
                <a:rPr lang="it-IT" altLang="it-IT" sz="1100" dirty="0"/>
                <a:t>con piano di redistribuzione delle funzioni e relativo dimensionamento delle strutture</a:t>
              </a:r>
            </a:p>
          </p:txBody>
        </p:sp>
        <p:sp>
          <p:nvSpPr>
            <p:cNvPr id="29" name="Rounded Rectangle 28"/>
            <p:cNvSpPr/>
            <p:nvPr/>
          </p:nvSpPr>
          <p:spPr bwMode="gray">
            <a:xfrm>
              <a:off x="8284141" y="1468065"/>
              <a:ext cx="2696812" cy="431335"/>
            </a:xfrm>
            <a:prstGeom prst="roundRect">
              <a:avLst/>
            </a:prstGeom>
            <a:solidFill>
              <a:srgbClr val="86BC25"/>
            </a:solidFill>
            <a:ln w="19050" algn="ctr">
              <a:solidFill>
                <a:srgbClr val="86BC25"/>
              </a:solidFill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r>
                <a:rPr lang="it-IT" sz="1200" b="1" dirty="0" smtClean="0">
                  <a:solidFill>
                    <a:schemeClr val="bg1"/>
                  </a:solidFill>
                </a:rPr>
                <a:t>Nuovo assetto organizzativo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 bwMode="gray">
            <a:xfrm>
              <a:off x="8284141" y="1827400"/>
              <a:ext cx="2696812" cy="72000"/>
            </a:xfrm>
            <a:prstGeom prst="rect">
              <a:avLst/>
            </a:prstGeom>
            <a:solidFill>
              <a:srgbClr val="86BC25"/>
            </a:solidFill>
            <a:ln w="19050" algn="ctr">
              <a:solidFill>
                <a:srgbClr val="86BC25"/>
              </a:solidFill>
              <a:miter lim="800000"/>
              <a:headEnd/>
              <a:tailEnd/>
            </a:ln>
          </p:spPr>
          <p:txBody>
            <a:bodyPr wrap="square" lIns="684000" tIns="88900" rIns="88900" bIns="88900" rtlCol="0" anchor="ctr"/>
            <a:lstStyle/>
            <a:p>
              <a:pPr>
                <a:lnSpc>
                  <a:spcPct val="106000"/>
                </a:lnSpc>
                <a:buFont typeface="Wingdings 2" pitchFamily="18" charset="2"/>
                <a:buNone/>
              </a:pP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928213" y="5499663"/>
            <a:ext cx="4161612" cy="512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21917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1200" i="1" dirty="0"/>
              <a:t>È possibile definire </a:t>
            </a:r>
            <a:r>
              <a:rPr lang="it-IT" altLang="it-IT" sz="1200" i="1" dirty="0" smtClean="0"/>
              <a:t>modelli </a:t>
            </a:r>
            <a:r>
              <a:rPr lang="it-IT" altLang="it-IT" sz="1200" i="1" dirty="0"/>
              <a:t>di misurazione dei risultati per valutare </a:t>
            </a:r>
            <a:r>
              <a:rPr lang="it-IT" altLang="it-IT" sz="1200" i="1" dirty="0" smtClean="0"/>
              <a:t>l’attività </a:t>
            </a:r>
            <a:r>
              <a:rPr lang="it-IT" altLang="it-IT" sz="1200" i="1" dirty="0"/>
              <a:t>dell’Amministrazione?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712725" y="5374074"/>
            <a:ext cx="4162350" cy="763241"/>
            <a:chOff x="8284141" y="1468065"/>
            <a:chExt cx="2696812" cy="1253869"/>
          </a:xfrm>
        </p:grpSpPr>
        <p:sp>
          <p:nvSpPr>
            <p:cNvPr id="33" name="Rounded Rectangle 32"/>
            <p:cNvSpPr/>
            <p:nvPr/>
          </p:nvSpPr>
          <p:spPr bwMode="gray">
            <a:xfrm>
              <a:off x="8284141" y="1827400"/>
              <a:ext cx="2696812" cy="894534"/>
            </a:xfrm>
            <a:prstGeom prst="roundRect">
              <a:avLst>
                <a:gd name="adj" fmla="val 11875"/>
              </a:avLst>
            </a:prstGeom>
            <a:solidFill>
              <a:schemeClr val="bg1"/>
            </a:solidFill>
            <a:ln w="19050" algn="ctr">
              <a:solidFill>
                <a:srgbClr val="86BC25"/>
              </a:solidFill>
              <a:miter lim="800000"/>
              <a:headEnd/>
              <a:tailEnd/>
            </a:ln>
          </p:spPr>
          <p:txBody>
            <a:bodyPr wrap="square" lIns="36000" tIns="36000" rIns="0" bIns="0" rtlCol="0" anchor="ctr"/>
            <a:lstStyle/>
            <a:p>
              <a:pPr algn="ctr">
                <a:spcAft>
                  <a:spcPts val="300"/>
                </a:spcAft>
              </a:pPr>
              <a:r>
                <a:rPr lang="it-IT" altLang="it-IT" sz="1100" dirty="0"/>
                <a:t>con relativo modello di valutazione del personale </a:t>
              </a:r>
              <a:r>
                <a:rPr lang="it-IT" altLang="it-IT" sz="1100" dirty="0" smtClean="0"/>
                <a:t>in termini di obiettivi e indicatori misurabili e puntuali</a:t>
              </a:r>
              <a:endParaRPr lang="it-IT" altLang="it-IT" sz="1100" dirty="0"/>
            </a:p>
          </p:txBody>
        </p:sp>
        <p:sp>
          <p:nvSpPr>
            <p:cNvPr id="34" name="Rounded Rectangle 33"/>
            <p:cNvSpPr/>
            <p:nvPr/>
          </p:nvSpPr>
          <p:spPr bwMode="gray">
            <a:xfrm>
              <a:off x="8284141" y="1468065"/>
              <a:ext cx="2696812" cy="431335"/>
            </a:xfrm>
            <a:prstGeom prst="roundRect">
              <a:avLst/>
            </a:prstGeom>
            <a:solidFill>
              <a:srgbClr val="86BC25"/>
            </a:solidFill>
            <a:ln w="19050" algn="ctr">
              <a:solidFill>
                <a:srgbClr val="86BC25"/>
              </a:solidFill>
              <a:miter lim="800000"/>
              <a:headEnd/>
              <a:tailEnd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r>
                <a:rPr lang="it-IT" sz="1200" b="1" dirty="0" smtClean="0">
                  <a:solidFill>
                    <a:schemeClr val="bg1"/>
                  </a:solidFill>
                </a:rPr>
                <a:t>Piano della Performance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 bwMode="gray">
            <a:xfrm>
              <a:off x="8284141" y="1827400"/>
              <a:ext cx="2696812" cy="72000"/>
            </a:xfrm>
            <a:prstGeom prst="rect">
              <a:avLst/>
            </a:prstGeom>
            <a:solidFill>
              <a:srgbClr val="86BC25"/>
            </a:solidFill>
            <a:ln w="19050" algn="ctr">
              <a:solidFill>
                <a:srgbClr val="86BC25"/>
              </a:solidFill>
              <a:miter lim="800000"/>
              <a:headEnd/>
              <a:tailEnd/>
            </a:ln>
          </p:spPr>
          <p:txBody>
            <a:bodyPr wrap="square" lIns="684000" tIns="88900" rIns="88900" bIns="88900" rtlCol="0" anchor="ctr"/>
            <a:lstStyle/>
            <a:p>
              <a:pPr>
                <a:lnSpc>
                  <a:spcPct val="106000"/>
                </a:lnSpc>
                <a:buFont typeface="Wingdings 2" pitchFamily="18" charset="2"/>
                <a:buNone/>
              </a:pP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82829" y="6599993"/>
            <a:ext cx="680711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it-IT" sz="900" i="1" dirty="0" smtClean="0"/>
              <a:t>(*) Non rientrano nel perimetro le Società partecipate e le Società in-</a:t>
            </a:r>
            <a:r>
              <a:rPr lang="it-IT" sz="900" i="1" dirty="0" err="1" smtClean="0"/>
              <a:t>house</a:t>
            </a:r>
            <a:endParaRPr lang="en-US" sz="900" i="1" dirty="0" smtClean="0"/>
          </a:p>
        </p:txBody>
      </p:sp>
    </p:spTree>
    <p:extLst>
      <p:ext uri="{BB962C8B-B14F-4D97-AF65-F5344CB8AC3E}">
        <p14:creationId xmlns:p14="http://schemas.microsoft.com/office/powerpoint/2010/main" val="349831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 rot="1303592">
            <a:off x="7004299" y="2229912"/>
            <a:ext cx="1964170" cy="2225386"/>
            <a:chOff x="11146991" y="3170813"/>
            <a:chExt cx="2160587" cy="2447925"/>
          </a:xfrm>
        </p:grpSpPr>
        <p:sp>
          <p:nvSpPr>
            <p:cNvPr id="38" name="Freeform 8"/>
            <p:cNvSpPr>
              <a:spLocks/>
            </p:cNvSpPr>
            <p:nvPr/>
          </p:nvSpPr>
          <p:spPr bwMode="blackWhite">
            <a:xfrm>
              <a:off x="12097903" y="3342263"/>
              <a:ext cx="1209675" cy="2276475"/>
            </a:xfrm>
            <a:custGeom>
              <a:avLst/>
              <a:gdLst>
                <a:gd name="T0" fmla="*/ 2147483646 w 976"/>
                <a:gd name="T1" fmla="*/ 2147483646 h 1811"/>
                <a:gd name="T2" fmla="*/ 2147483646 w 976"/>
                <a:gd name="T3" fmla="*/ 2147483646 h 1811"/>
                <a:gd name="T4" fmla="*/ 2147483646 w 976"/>
                <a:gd name="T5" fmla="*/ 2147483646 h 1811"/>
                <a:gd name="T6" fmla="*/ 2147483646 w 976"/>
                <a:gd name="T7" fmla="*/ 2147483646 h 1811"/>
                <a:gd name="T8" fmla="*/ 2147483646 w 976"/>
                <a:gd name="T9" fmla="*/ 2147483646 h 1811"/>
                <a:gd name="T10" fmla="*/ 2147483646 w 976"/>
                <a:gd name="T11" fmla="*/ 2147483646 h 1811"/>
                <a:gd name="T12" fmla="*/ 2147483646 w 976"/>
                <a:gd name="T13" fmla="*/ 2147483646 h 1811"/>
                <a:gd name="T14" fmla="*/ 2147483646 w 976"/>
                <a:gd name="T15" fmla="*/ 2147483646 h 1811"/>
                <a:gd name="T16" fmla="*/ 2147483646 w 976"/>
                <a:gd name="T17" fmla="*/ 2147483646 h 1811"/>
                <a:gd name="T18" fmla="*/ 2147483646 w 976"/>
                <a:gd name="T19" fmla="*/ 2147483646 h 1811"/>
                <a:gd name="T20" fmla="*/ 2147483646 w 976"/>
                <a:gd name="T21" fmla="*/ 2147483646 h 1811"/>
                <a:gd name="T22" fmla="*/ 2147483646 w 976"/>
                <a:gd name="T23" fmla="*/ 2147483646 h 1811"/>
                <a:gd name="T24" fmla="*/ 2147483646 w 976"/>
                <a:gd name="T25" fmla="*/ 2147483646 h 1811"/>
                <a:gd name="T26" fmla="*/ 2147483646 w 976"/>
                <a:gd name="T27" fmla="*/ 2147483646 h 1811"/>
                <a:gd name="T28" fmla="*/ 2147483646 w 976"/>
                <a:gd name="T29" fmla="*/ 2147483646 h 1811"/>
                <a:gd name="T30" fmla="*/ 2147483646 w 976"/>
                <a:gd name="T31" fmla="*/ 2147483646 h 1811"/>
                <a:gd name="T32" fmla="*/ 2147483646 w 976"/>
                <a:gd name="T33" fmla="*/ 2147483646 h 1811"/>
                <a:gd name="T34" fmla="*/ 2147483646 w 976"/>
                <a:gd name="T35" fmla="*/ 2147483646 h 1811"/>
                <a:gd name="T36" fmla="*/ 2147483646 w 976"/>
                <a:gd name="T37" fmla="*/ 2147483646 h 1811"/>
                <a:gd name="T38" fmla="*/ 2147483646 w 976"/>
                <a:gd name="T39" fmla="*/ 2147483646 h 1811"/>
                <a:gd name="T40" fmla="*/ 2147483646 w 976"/>
                <a:gd name="T41" fmla="*/ 2147483646 h 1811"/>
                <a:gd name="T42" fmla="*/ 2147483646 w 976"/>
                <a:gd name="T43" fmla="*/ 2147483646 h 1811"/>
                <a:gd name="T44" fmla="*/ 2147483646 w 976"/>
                <a:gd name="T45" fmla="*/ 2147483646 h 1811"/>
                <a:gd name="T46" fmla="*/ 2147483646 w 976"/>
                <a:gd name="T47" fmla="*/ 2147483646 h 1811"/>
                <a:gd name="T48" fmla="*/ 2147483646 w 976"/>
                <a:gd name="T49" fmla="*/ 2147483646 h 1811"/>
                <a:gd name="T50" fmla="*/ 2147483646 w 976"/>
                <a:gd name="T51" fmla="*/ 2147483646 h 1811"/>
                <a:gd name="T52" fmla="*/ 2147483646 w 976"/>
                <a:gd name="T53" fmla="*/ 2147483646 h 1811"/>
                <a:gd name="T54" fmla="*/ 2147483646 w 976"/>
                <a:gd name="T55" fmla="*/ 2147483646 h 1811"/>
                <a:gd name="T56" fmla="*/ 2147483646 w 976"/>
                <a:gd name="T57" fmla="*/ 2147483646 h 1811"/>
                <a:gd name="T58" fmla="*/ 2147483646 w 976"/>
                <a:gd name="T59" fmla="*/ 2147483646 h 1811"/>
                <a:gd name="T60" fmla="*/ 2147483646 w 976"/>
                <a:gd name="T61" fmla="*/ 2147483646 h 1811"/>
                <a:gd name="T62" fmla="*/ 2147483646 w 976"/>
                <a:gd name="T63" fmla="*/ 2147483646 h 1811"/>
                <a:gd name="T64" fmla="*/ 2147483646 w 976"/>
                <a:gd name="T65" fmla="*/ 2147483646 h 1811"/>
                <a:gd name="T66" fmla="*/ 2147483646 w 976"/>
                <a:gd name="T67" fmla="*/ 2147483646 h 1811"/>
                <a:gd name="T68" fmla="*/ 2147483646 w 976"/>
                <a:gd name="T69" fmla="*/ 2147483646 h 1811"/>
                <a:gd name="T70" fmla="*/ 2147483646 w 976"/>
                <a:gd name="T71" fmla="*/ 2147483646 h 181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76"/>
                <a:gd name="T109" fmla="*/ 0 h 1811"/>
                <a:gd name="T110" fmla="*/ 976 w 976"/>
                <a:gd name="T111" fmla="*/ 1811 h 181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76" h="1811">
                  <a:moveTo>
                    <a:pt x="279" y="1669"/>
                  </a:moveTo>
                  <a:lnTo>
                    <a:pt x="338" y="1654"/>
                  </a:lnTo>
                  <a:lnTo>
                    <a:pt x="394" y="1635"/>
                  </a:lnTo>
                  <a:lnTo>
                    <a:pt x="449" y="1612"/>
                  </a:lnTo>
                  <a:lnTo>
                    <a:pt x="502" y="1585"/>
                  </a:lnTo>
                  <a:lnTo>
                    <a:pt x="553" y="1555"/>
                  </a:lnTo>
                  <a:lnTo>
                    <a:pt x="601" y="1520"/>
                  </a:lnTo>
                  <a:lnTo>
                    <a:pt x="651" y="1485"/>
                  </a:lnTo>
                  <a:lnTo>
                    <a:pt x="697" y="1447"/>
                  </a:lnTo>
                  <a:lnTo>
                    <a:pt x="741" y="1405"/>
                  </a:lnTo>
                  <a:lnTo>
                    <a:pt x="782" y="1361"/>
                  </a:lnTo>
                  <a:lnTo>
                    <a:pt x="818" y="1313"/>
                  </a:lnTo>
                  <a:lnTo>
                    <a:pt x="851" y="1263"/>
                  </a:lnTo>
                  <a:lnTo>
                    <a:pt x="882" y="1210"/>
                  </a:lnTo>
                  <a:lnTo>
                    <a:pt x="908" y="1156"/>
                  </a:lnTo>
                  <a:lnTo>
                    <a:pt x="929" y="1100"/>
                  </a:lnTo>
                  <a:lnTo>
                    <a:pt x="947" y="1043"/>
                  </a:lnTo>
                  <a:lnTo>
                    <a:pt x="961" y="984"/>
                  </a:lnTo>
                  <a:lnTo>
                    <a:pt x="970" y="924"/>
                  </a:lnTo>
                  <a:lnTo>
                    <a:pt x="975" y="865"/>
                  </a:lnTo>
                  <a:lnTo>
                    <a:pt x="975" y="804"/>
                  </a:lnTo>
                  <a:lnTo>
                    <a:pt x="972" y="744"/>
                  </a:lnTo>
                  <a:lnTo>
                    <a:pt x="963" y="685"/>
                  </a:lnTo>
                  <a:lnTo>
                    <a:pt x="950" y="625"/>
                  </a:lnTo>
                  <a:lnTo>
                    <a:pt x="935" y="567"/>
                  </a:lnTo>
                  <a:lnTo>
                    <a:pt x="913" y="511"/>
                  </a:lnTo>
                  <a:lnTo>
                    <a:pt x="889" y="456"/>
                  </a:lnTo>
                  <a:lnTo>
                    <a:pt x="859" y="403"/>
                  </a:lnTo>
                  <a:lnTo>
                    <a:pt x="826" y="352"/>
                  </a:lnTo>
                  <a:lnTo>
                    <a:pt x="790" y="304"/>
                  </a:lnTo>
                  <a:lnTo>
                    <a:pt x="751" y="259"/>
                  </a:lnTo>
                  <a:lnTo>
                    <a:pt x="708" y="216"/>
                  </a:lnTo>
                  <a:lnTo>
                    <a:pt x="662" y="178"/>
                  </a:lnTo>
                  <a:lnTo>
                    <a:pt x="614" y="142"/>
                  </a:lnTo>
                  <a:lnTo>
                    <a:pt x="563" y="109"/>
                  </a:lnTo>
                  <a:lnTo>
                    <a:pt x="510" y="81"/>
                  </a:lnTo>
                  <a:lnTo>
                    <a:pt x="455" y="56"/>
                  </a:lnTo>
                  <a:lnTo>
                    <a:pt x="398" y="36"/>
                  </a:lnTo>
                  <a:lnTo>
                    <a:pt x="340" y="20"/>
                  </a:lnTo>
                  <a:lnTo>
                    <a:pt x="281" y="8"/>
                  </a:lnTo>
                  <a:lnTo>
                    <a:pt x="222" y="0"/>
                  </a:lnTo>
                  <a:lnTo>
                    <a:pt x="294" y="112"/>
                  </a:lnTo>
                  <a:lnTo>
                    <a:pt x="369" y="222"/>
                  </a:lnTo>
                  <a:lnTo>
                    <a:pt x="226" y="434"/>
                  </a:lnTo>
                  <a:lnTo>
                    <a:pt x="268" y="446"/>
                  </a:lnTo>
                  <a:lnTo>
                    <a:pt x="306" y="463"/>
                  </a:lnTo>
                  <a:lnTo>
                    <a:pt x="344" y="483"/>
                  </a:lnTo>
                  <a:lnTo>
                    <a:pt x="379" y="508"/>
                  </a:lnTo>
                  <a:lnTo>
                    <a:pt x="411" y="536"/>
                  </a:lnTo>
                  <a:lnTo>
                    <a:pt x="440" y="567"/>
                  </a:lnTo>
                  <a:lnTo>
                    <a:pt x="467" y="601"/>
                  </a:lnTo>
                  <a:lnTo>
                    <a:pt x="489" y="637"/>
                  </a:lnTo>
                  <a:lnTo>
                    <a:pt x="508" y="676"/>
                  </a:lnTo>
                  <a:lnTo>
                    <a:pt x="521" y="716"/>
                  </a:lnTo>
                  <a:lnTo>
                    <a:pt x="531" y="758"/>
                  </a:lnTo>
                  <a:lnTo>
                    <a:pt x="538" y="801"/>
                  </a:lnTo>
                  <a:lnTo>
                    <a:pt x="539" y="843"/>
                  </a:lnTo>
                  <a:lnTo>
                    <a:pt x="536" y="886"/>
                  </a:lnTo>
                  <a:lnTo>
                    <a:pt x="529" y="928"/>
                  </a:lnTo>
                  <a:lnTo>
                    <a:pt x="517" y="969"/>
                  </a:lnTo>
                  <a:lnTo>
                    <a:pt x="501" y="1009"/>
                  </a:lnTo>
                  <a:lnTo>
                    <a:pt x="482" y="1046"/>
                  </a:lnTo>
                  <a:lnTo>
                    <a:pt x="458" y="1082"/>
                  </a:lnTo>
                  <a:lnTo>
                    <a:pt x="431" y="1115"/>
                  </a:lnTo>
                  <a:lnTo>
                    <a:pt x="401" y="1145"/>
                  </a:lnTo>
                  <a:lnTo>
                    <a:pt x="367" y="1172"/>
                  </a:lnTo>
                  <a:lnTo>
                    <a:pt x="331" y="1196"/>
                  </a:lnTo>
                  <a:lnTo>
                    <a:pt x="293" y="1215"/>
                  </a:lnTo>
                  <a:lnTo>
                    <a:pt x="253" y="1230"/>
                  </a:lnTo>
                  <a:lnTo>
                    <a:pt x="253" y="1093"/>
                  </a:lnTo>
                  <a:lnTo>
                    <a:pt x="0" y="1420"/>
                  </a:lnTo>
                  <a:lnTo>
                    <a:pt x="279" y="1810"/>
                  </a:lnTo>
                  <a:lnTo>
                    <a:pt x="279" y="1669"/>
                  </a:lnTo>
                </a:path>
              </a:pathLst>
            </a:custGeom>
            <a:solidFill>
              <a:srgbClr val="86BC25">
                <a:alpha val="50196"/>
              </a:srgbClr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blackWhite">
            <a:xfrm>
              <a:off x="11146991" y="3170813"/>
              <a:ext cx="1343025" cy="2290763"/>
            </a:xfrm>
            <a:custGeom>
              <a:avLst/>
              <a:gdLst>
                <a:gd name="T0" fmla="*/ 2147483646 w 1084"/>
                <a:gd name="T1" fmla="*/ 2147483646 h 1823"/>
                <a:gd name="T2" fmla="*/ 2147483646 w 1084"/>
                <a:gd name="T3" fmla="*/ 2147483646 h 1823"/>
                <a:gd name="T4" fmla="*/ 2147483646 w 1084"/>
                <a:gd name="T5" fmla="*/ 2147483646 h 1823"/>
                <a:gd name="T6" fmla="*/ 2147483646 w 1084"/>
                <a:gd name="T7" fmla="*/ 2147483646 h 1823"/>
                <a:gd name="T8" fmla="*/ 2147483646 w 1084"/>
                <a:gd name="T9" fmla="*/ 2147483646 h 1823"/>
                <a:gd name="T10" fmla="*/ 2147483646 w 1084"/>
                <a:gd name="T11" fmla="*/ 2147483646 h 1823"/>
                <a:gd name="T12" fmla="*/ 2147483646 w 1084"/>
                <a:gd name="T13" fmla="*/ 2147483646 h 1823"/>
                <a:gd name="T14" fmla="*/ 2147483646 w 1084"/>
                <a:gd name="T15" fmla="*/ 2147483646 h 1823"/>
                <a:gd name="T16" fmla="*/ 2147483646 w 1084"/>
                <a:gd name="T17" fmla="*/ 2147483646 h 1823"/>
                <a:gd name="T18" fmla="*/ 2147483646 w 1084"/>
                <a:gd name="T19" fmla="*/ 2147483646 h 1823"/>
                <a:gd name="T20" fmla="*/ 2147483646 w 1084"/>
                <a:gd name="T21" fmla="*/ 2147483646 h 1823"/>
                <a:gd name="T22" fmla="*/ 2147483646 w 1084"/>
                <a:gd name="T23" fmla="*/ 2147483646 h 1823"/>
                <a:gd name="T24" fmla="*/ 2147483646 w 1084"/>
                <a:gd name="T25" fmla="*/ 2147483646 h 1823"/>
                <a:gd name="T26" fmla="*/ 2147483646 w 1084"/>
                <a:gd name="T27" fmla="*/ 2147483646 h 1823"/>
                <a:gd name="T28" fmla="*/ 2147483646 w 1084"/>
                <a:gd name="T29" fmla="*/ 2147483646 h 1823"/>
                <a:gd name="T30" fmla="*/ 2147483646 w 1084"/>
                <a:gd name="T31" fmla="*/ 2147483646 h 1823"/>
                <a:gd name="T32" fmla="*/ 2147483646 w 1084"/>
                <a:gd name="T33" fmla="*/ 0 h 1823"/>
                <a:gd name="T34" fmla="*/ 2147483646 w 1084"/>
                <a:gd name="T35" fmla="*/ 2147483646 h 1823"/>
                <a:gd name="T36" fmla="*/ 2147483646 w 1084"/>
                <a:gd name="T37" fmla="*/ 2147483646 h 1823"/>
                <a:gd name="T38" fmla="*/ 2147483646 w 1084"/>
                <a:gd name="T39" fmla="*/ 2147483646 h 1823"/>
                <a:gd name="T40" fmla="*/ 2147483646 w 1084"/>
                <a:gd name="T41" fmla="*/ 2147483646 h 1823"/>
                <a:gd name="T42" fmla="*/ 2147483646 w 1084"/>
                <a:gd name="T43" fmla="*/ 2147483646 h 1823"/>
                <a:gd name="T44" fmla="*/ 2147483646 w 1084"/>
                <a:gd name="T45" fmla="*/ 2147483646 h 1823"/>
                <a:gd name="T46" fmla="*/ 2147483646 w 1084"/>
                <a:gd name="T47" fmla="*/ 2147483646 h 1823"/>
                <a:gd name="T48" fmla="*/ 2147483646 w 1084"/>
                <a:gd name="T49" fmla="*/ 2147483646 h 1823"/>
                <a:gd name="T50" fmla="*/ 2147483646 w 1084"/>
                <a:gd name="T51" fmla="*/ 2147483646 h 1823"/>
                <a:gd name="T52" fmla="*/ 2147483646 w 1084"/>
                <a:gd name="T53" fmla="*/ 2147483646 h 1823"/>
                <a:gd name="T54" fmla="*/ 2147483646 w 1084"/>
                <a:gd name="T55" fmla="*/ 2147483646 h 1823"/>
                <a:gd name="T56" fmla="*/ 2147483646 w 1084"/>
                <a:gd name="T57" fmla="*/ 2147483646 h 1823"/>
                <a:gd name="T58" fmla="*/ 2147483646 w 1084"/>
                <a:gd name="T59" fmla="*/ 2147483646 h 1823"/>
                <a:gd name="T60" fmla="*/ 2147483646 w 1084"/>
                <a:gd name="T61" fmla="*/ 2147483646 h 1823"/>
                <a:gd name="T62" fmla="*/ 2147483646 w 1084"/>
                <a:gd name="T63" fmla="*/ 2147483646 h 1823"/>
                <a:gd name="T64" fmla="*/ 2147483646 w 1084"/>
                <a:gd name="T65" fmla="*/ 2147483646 h 1823"/>
                <a:gd name="T66" fmla="*/ 2147483646 w 1084"/>
                <a:gd name="T67" fmla="*/ 2147483646 h 1823"/>
                <a:gd name="T68" fmla="*/ 2147483646 w 1084"/>
                <a:gd name="T69" fmla="*/ 2147483646 h 1823"/>
                <a:gd name="T70" fmla="*/ 2147483646 w 1084"/>
                <a:gd name="T71" fmla="*/ 2147483646 h 1823"/>
                <a:gd name="T72" fmla="*/ 2147483646 w 1084"/>
                <a:gd name="T73" fmla="*/ 2147483646 h 1823"/>
                <a:gd name="T74" fmla="*/ 2147483646 w 1084"/>
                <a:gd name="T75" fmla="*/ 2147483646 h 1823"/>
                <a:gd name="T76" fmla="*/ 2147483646 w 1084"/>
                <a:gd name="T77" fmla="*/ 2147483646 h 1823"/>
                <a:gd name="T78" fmla="*/ 2147483646 w 1084"/>
                <a:gd name="T79" fmla="*/ 2147483646 h 1823"/>
                <a:gd name="T80" fmla="*/ 2147483646 w 1084"/>
                <a:gd name="T81" fmla="*/ 2147483646 h 18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84"/>
                <a:gd name="T124" fmla="*/ 0 h 1823"/>
                <a:gd name="T125" fmla="*/ 1084 w 1084"/>
                <a:gd name="T126" fmla="*/ 1823 h 18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84" h="1823">
                  <a:moveTo>
                    <a:pt x="832" y="1394"/>
                  </a:moveTo>
                  <a:lnTo>
                    <a:pt x="789" y="1389"/>
                  </a:lnTo>
                  <a:lnTo>
                    <a:pt x="746" y="1380"/>
                  </a:lnTo>
                  <a:lnTo>
                    <a:pt x="705" y="1367"/>
                  </a:lnTo>
                  <a:lnTo>
                    <a:pt x="665" y="1349"/>
                  </a:lnTo>
                  <a:lnTo>
                    <a:pt x="628" y="1327"/>
                  </a:lnTo>
                  <a:lnTo>
                    <a:pt x="592" y="1301"/>
                  </a:lnTo>
                  <a:lnTo>
                    <a:pt x="559" y="1273"/>
                  </a:lnTo>
                  <a:lnTo>
                    <a:pt x="530" y="1240"/>
                  </a:lnTo>
                  <a:lnTo>
                    <a:pt x="504" y="1206"/>
                  </a:lnTo>
                  <a:lnTo>
                    <a:pt x="482" y="1168"/>
                  </a:lnTo>
                  <a:lnTo>
                    <a:pt x="464" y="1129"/>
                  </a:lnTo>
                  <a:lnTo>
                    <a:pt x="450" y="1087"/>
                  </a:lnTo>
                  <a:lnTo>
                    <a:pt x="440" y="1044"/>
                  </a:lnTo>
                  <a:lnTo>
                    <a:pt x="434" y="1002"/>
                  </a:lnTo>
                  <a:lnTo>
                    <a:pt x="434" y="958"/>
                  </a:lnTo>
                  <a:lnTo>
                    <a:pt x="438" y="915"/>
                  </a:lnTo>
                  <a:lnTo>
                    <a:pt x="446" y="872"/>
                  </a:lnTo>
                  <a:lnTo>
                    <a:pt x="458" y="831"/>
                  </a:lnTo>
                  <a:lnTo>
                    <a:pt x="475" y="790"/>
                  </a:lnTo>
                  <a:lnTo>
                    <a:pt x="495" y="752"/>
                  </a:lnTo>
                  <a:lnTo>
                    <a:pt x="520" y="716"/>
                  </a:lnTo>
                  <a:lnTo>
                    <a:pt x="548" y="683"/>
                  </a:lnTo>
                  <a:lnTo>
                    <a:pt x="580" y="653"/>
                  </a:lnTo>
                  <a:lnTo>
                    <a:pt x="613" y="626"/>
                  </a:lnTo>
                  <a:lnTo>
                    <a:pt x="651" y="603"/>
                  </a:lnTo>
                  <a:lnTo>
                    <a:pt x="688" y="584"/>
                  </a:lnTo>
                  <a:lnTo>
                    <a:pt x="727" y="569"/>
                  </a:lnTo>
                  <a:lnTo>
                    <a:pt x="768" y="559"/>
                  </a:lnTo>
                  <a:lnTo>
                    <a:pt x="809" y="552"/>
                  </a:lnTo>
                  <a:lnTo>
                    <a:pt x="851" y="549"/>
                  </a:lnTo>
                  <a:lnTo>
                    <a:pt x="851" y="675"/>
                  </a:lnTo>
                  <a:lnTo>
                    <a:pt x="1083" y="353"/>
                  </a:lnTo>
                  <a:lnTo>
                    <a:pt x="846" y="0"/>
                  </a:lnTo>
                  <a:lnTo>
                    <a:pt x="846" y="121"/>
                  </a:lnTo>
                  <a:lnTo>
                    <a:pt x="786" y="125"/>
                  </a:lnTo>
                  <a:lnTo>
                    <a:pt x="726" y="133"/>
                  </a:lnTo>
                  <a:lnTo>
                    <a:pt x="668" y="145"/>
                  </a:lnTo>
                  <a:lnTo>
                    <a:pt x="610" y="161"/>
                  </a:lnTo>
                  <a:lnTo>
                    <a:pt x="554" y="181"/>
                  </a:lnTo>
                  <a:lnTo>
                    <a:pt x="499" y="206"/>
                  </a:lnTo>
                  <a:lnTo>
                    <a:pt x="446" y="234"/>
                  </a:lnTo>
                  <a:lnTo>
                    <a:pt x="394" y="264"/>
                  </a:lnTo>
                  <a:lnTo>
                    <a:pt x="344" y="298"/>
                  </a:lnTo>
                  <a:lnTo>
                    <a:pt x="297" y="335"/>
                  </a:lnTo>
                  <a:lnTo>
                    <a:pt x="252" y="376"/>
                  </a:lnTo>
                  <a:lnTo>
                    <a:pt x="211" y="420"/>
                  </a:lnTo>
                  <a:lnTo>
                    <a:pt x="173" y="466"/>
                  </a:lnTo>
                  <a:lnTo>
                    <a:pt x="138" y="515"/>
                  </a:lnTo>
                  <a:lnTo>
                    <a:pt x="107" y="566"/>
                  </a:lnTo>
                  <a:lnTo>
                    <a:pt x="79" y="620"/>
                  </a:lnTo>
                  <a:lnTo>
                    <a:pt x="56" y="675"/>
                  </a:lnTo>
                  <a:lnTo>
                    <a:pt x="37" y="733"/>
                  </a:lnTo>
                  <a:lnTo>
                    <a:pt x="21" y="790"/>
                  </a:lnTo>
                  <a:lnTo>
                    <a:pt x="10" y="850"/>
                  </a:lnTo>
                  <a:lnTo>
                    <a:pt x="3" y="909"/>
                  </a:lnTo>
                  <a:lnTo>
                    <a:pt x="0" y="969"/>
                  </a:lnTo>
                  <a:lnTo>
                    <a:pt x="2" y="1029"/>
                  </a:lnTo>
                  <a:lnTo>
                    <a:pt x="7" y="1090"/>
                  </a:lnTo>
                  <a:lnTo>
                    <a:pt x="18" y="1148"/>
                  </a:lnTo>
                  <a:lnTo>
                    <a:pt x="31" y="1207"/>
                  </a:lnTo>
                  <a:lnTo>
                    <a:pt x="50" y="1264"/>
                  </a:lnTo>
                  <a:lnTo>
                    <a:pt x="73" y="1320"/>
                  </a:lnTo>
                  <a:lnTo>
                    <a:pt x="99" y="1374"/>
                  </a:lnTo>
                  <a:lnTo>
                    <a:pt x="129" y="1426"/>
                  </a:lnTo>
                  <a:lnTo>
                    <a:pt x="163" y="1476"/>
                  </a:lnTo>
                  <a:lnTo>
                    <a:pt x="200" y="1523"/>
                  </a:lnTo>
                  <a:lnTo>
                    <a:pt x="241" y="1568"/>
                  </a:lnTo>
                  <a:lnTo>
                    <a:pt x="283" y="1609"/>
                  </a:lnTo>
                  <a:lnTo>
                    <a:pt x="330" y="1647"/>
                  </a:lnTo>
                  <a:lnTo>
                    <a:pt x="379" y="1682"/>
                  </a:lnTo>
                  <a:lnTo>
                    <a:pt x="431" y="1713"/>
                  </a:lnTo>
                  <a:lnTo>
                    <a:pt x="484" y="1741"/>
                  </a:lnTo>
                  <a:lnTo>
                    <a:pt x="539" y="1765"/>
                  </a:lnTo>
                  <a:lnTo>
                    <a:pt x="595" y="1784"/>
                  </a:lnTo>
                  <a:lnTo>
                    <a:pt x="654" y="1800"/>
                  </a:lnTo>
                  <a:lnTo>
                    <a:pt x="713" y="1812"/>
                  </a:lnTo>
                  <a:lnTo>
                    <a:pt x="772" y="1819"/>
                  </a:lnTo>
                  <a:lnTo>
                    <a:pt x="833" y="1822"/>
                  </a:lnTo>
                  <a:lnTo>
                    <a:pt x="893" y="1821"/>
                  </a:lnTo>
                  <a:lnTo>
                    <a:pt x="708" y="1557"/>
                  </a:lnTo>
                  <a:lnTo>
                    <a:pt x="832" y="1394"/>
                  </a:lnTo>
                </a:path>
              </a:pathLst>
            </a:custGeom>
            <a:solidFill>
              <a:srgbClr val="86BC25">
                <a:alpha val="50196"/>
              </a:srgbClr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" name="Chevron 40"/>
          <p:cNvSpPr/>
          <p:nvPr/>
        </p:nvSpPr>
        <p:spPr bwMode="auto">
          <a:xfrm>
            <a:off x="8561894" y="2835935"/>
            <a:ext cx="2952000" cy="618114"/>
          </a:xfrm>
          <a:prstGeom prst="chevron">
            <a:avLst>
              <a:gd name="adj" fmla="val 32021"/>
            </a:avLst>
          </a:prstGeom>
          <a:solidFill>
            <a:schemeClr val="accent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6669" rIns="0" bIns="18666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2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Definizione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2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azioni sistemiche</a:t>
            </a:r>
            <a:endParaRPr lang="it-IT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75385" y="402586"/>
            <a:ext cx="11346715" cy="698501"/>
          </a:xfrm>
        </p:spPr>
        <p:txBody>
          <a:bodyPr/>
          <a:lstStyle/>
          <a:p>
            <a:r>
              <a:rPr lang="it-IT" b="1" dirty="0" smtClean="0"/>
              <a:t>Il nuovo modello di funzionamento: il metodo di lavoro scelto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44" name="Pentagon 43"/>
          <p:cNvSpPr/>
          <p:nvPr/>
        </p:nvSpPr>
        <p:spPr bwMode="auto">
          <a:xfrm>
            <a:off x="790114" y="2835935"/>
            <a:ext cx="2952000" cy="618114"/>
          </a:xfrm>
          <a:prstGeom prst="homePlate">
            <a:avLst>
              <a:gd name="adj" fmla="val 32482"/>
            </a:avLst>
          </a:prstGeom>
          <a:solidFill>
            <a:schemeClr val="accent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6669" rIns="0" bIns="18666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Attività preparatoria</a:t>
            </a:r>
          </a:p>
        </p:txBody>
      </p:sp>
      <p:sp>
        <p:nvSpPr>
          <p:cNvPr id="47" name="Chevron 46"/>
          <p:cNvSpPr/>
          <p:nvPr/>
        </p:nvSpPr>
        <p:spPr bwMode="auto">
          <a:xfrm>
            <a:off x="4641975" y="2835935"/>
            <a:ext cx="2952000" cy="618114"/>
          </a:xfrm>
          <a:prstGeom prst="chevron">
            <a:avLst>
              <a:gd name="adj" fmla="val 32021"/>
            </a:avLst>
          </a:prstGeom>
          <a:solidFill>
            <a:schemeClr val="accent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6669" rIns="0" bIns="18666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Analisi</a:t>
            </a:r>
            <a:br>
              <a:rPr lang="it-IT" sz="1200" b="1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it-IT" sz="12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dei </a:t>
            </a:r>
            <a:r>
              <a:rPr lang="it-IT" sz="1200" b="1" dirty="0" err="1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macroprocessi</a:t>
            </a:r>
            <a:endParaRPr lang="it-IT" sz="1200" b="1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10114" y="3781124"/>
            <a:ext cx="3312000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03200" indent="-203200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it-IT" sz="1200" dirty="0" smtClean="0">
                <a:solidFill>
                  <a:srgbClr val="313131"/>
                </a:solidFill>
              </a:rPr>
              <a:t>Analisi documentazione su procedure e processi della Regione</a:t>
            </a:r>
          </a:p>
          <a:p>
            <a:pPr marL="203200" indent="-203200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it-IT" sz="1200" dirty="0" smtClean="0">
                <a:solidFill>
                  <a:srgbClr val="313131"/>
                </a:solidFill>
              </a:rPr>
              <a:t>Coinvolgimento dell’Amministrazione</a:t>
            </a:r>
          </a:p>
          <a:p>
            <a:pPr marL="203200" indent="-203200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it-IT" sz="1200" dirty="0" smtClean="0">
                <a:solidFill>
                  <a:srgbClr val="313131"/>
                </a:solidFill>
              </a:rPr>
              <a:t>Benchmark con altre Regioni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461975" y="3781124"/>
            <a:ext cx="3312000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03200" indent="-203200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it-IT" sz="1200" dirty="0" smtClean="0">
                <a:solidFill>
                  <a:srgbClr val="313131"/>
                </a:solidFill>
              </a:rPr>
              <a:t>Rilevazione ed analisi dei processi </a:t>
            </a:r>
          </a:p>
          <a:p>
            <a:pPr marL="203200" indent="-203200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it-IT" sz="1200" dirty="0" smtClean="0">
                <a:solidFill>
                  <a:srgbClr val="313131"/>
                </a:solidFill>
              </a:rPr>
              <a:t>Individuazione criticità e potenziali soluzioni (di breve e lungo termine)</a:t>
            </a:r>
          </a:p>
          <a:p>
            <a:pPr marL="203200" indent="-203200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it-IT" sz="1200" dirty="0" smtClean="0">
                <a:solidFill>
                  <a:srgbClr val="313131"/>
                </a:solidFill>
              </a:rPr>
              <a:t>Condivisione risultanze e </a:t>
            </a:r>
            <a:r>
              <a:rPr lang="it-IT" sz="1200" i="1" dirty="0" smtClean="0">
                <a:solidFill>
                  <a:srgbClr val="313131"/>
                </a:solidFill>
              </a:rPr>
              <a:t>fine </a:t>
            </a:r>
            <a:r>
              <a:rPr lang="it-IT" sz="1200" i="1" dirty="0" err="1" smtClean="0">
                <a:solidFill>
                  <a:srgbClr val="313131"/>
                </a:solidFill>
              </a:rPr>
              <a:t>tuning</a:t>
            </a:r>
            <a:endParaRPr lang="en-US" sz="1200" i="1" dirty="0" smtClean="0">
              <a:solidFill>
                <a:srgbClr val="31313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469163"/>
              </p:ext>
            </p:extLst>
          </p:nvPr>
        </p:nvGraphicFramePr>
        <p:xfrm>
          <a:off x="375385" y="4908842"/>
          <a:ext cx="11425188" cy="1453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8396">
                  <a:extLst>
                    <a:ext uri="{9D8B030D-6E8A-4147-A177-3AD203B41FA5}">
                      <a16:colId xmlns:a16="http://schemas.microsoft.com/office/drawing/2014/main" xmlns="" val="1209898479"/>
                    </a:ext>
                  </a:extLst>
                </a:gridCol>
                <a:gridCol w="3808396">
                  <a:extLst>
                    <a:ext uri="{9D8B030D-6E8A-4147-A177-3AD203B41FA5}">
                      <a16:colId xmlns:a16="http://schemas.microsoft.com/office/drawing/2014/main" xmlns="" val="1315378679"/>
                    </a:ext>
                  </a:extLst>
                </a:gridCol>
                <a:gridCol w="3808396">
                  <a:extLst>
                    <a:ext uri="{9D8B030D-6E8A-4147-A177-3AD203B41FA5}">
                      <a16:colId xmlns:a16="http://schemas.microsoft.com/office/drawing/2014/main" xmlns="" val="4066023684"/>
                    </a:ext>
                  </a:extLst>
                </a:gridCol>
              </a:tblGrid>
              <a:tr h="14534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86BC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86BC25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86BC25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89240472"/>
                  </a:ext>
                </a:extLst>
              </a:tr>
            </a:tbl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8381894" y="3781124"/>
            <a:ext cx="3312000" cy="8156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03200" indent="-203200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it-IT" sz="1200" dirty="0" smtClean="0">
                <a:solidFill>
                  <a:srgbClr val="313131"/>
                </a:solidFill>
              </a:rPr>
              <a:t>Analisi delle soluzioni di lungo termine dei </a:t>
            </a:r>
            <a:r>
              <a:rPr lang="it-IT" sz="1200" dirty="0" err="1">
                <a:solidFill>
                  <a:srgbClr val="313131"/>
                </a:solidFill>
              </a:rPr>
              <a:t>macroprocessi</a:t>
            </a:r>
            <a:r>
              <a:rPr lang="it-IT" sz="1200" dirty="0" smtClean="0">
                <a:solidFill>
                  <a:srgbClr val="313131"/>
                </a:solidFill>
              </a:rPr>
              <a:t> e loro aggregazione</a:t>
            </a:r>
          </a:p>
          <a:p>
            <a:pPr marL="203200" indent="-203200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it-IT" sz="1200" dirty="0" smtClean="0">
                <a:solidFill>
                  <a:srgbClr val="313131"/>
                </a:solidFill>
              </a:rPr>
              <a:t>Formalizzazione delle azioni sistemiche in «cantieri di lavoro» e </a:t>
            </a:r>
            <a:r>
              <a:rPr lang="it-IT" sz="1200" dirty="0" err="1" smtClean="0">
                <a:solidFill>
                  <a:srgbClr val="313131"/>
                </a:solidFill>
              </a:rPr>
              <a:t>prioritizzazione</a:t>
            </a:r>
            <a:endParaRPr lang="en-US" sz="1200" dirty="0" smtClean="0">
              <a:solidFill>
                <a:srgbClr val="31313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0114" y="5137443"/>
            <a:ext cx="3312000" cy="10002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03200" indent="-203200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it-IT" sz="1200" b="1" dirty="0" smtClean="0">
                <a:solidFill>
                  <a:srgbClr val="313131"/>
                </a:solidFill>
              </a:rPr>
              <a:t>Catena del Valore </a:t>
            </a:r>
            <a:r>
              <a:rPr lang="it-IT" sz="1200" dirty="0" smtClean="0">
                <a:solidFill>
                  <a:srgbClr val="313131"/>
                </a:solidFill>
              </a:rPr>
              <a:t>dell’Amministrazione (composta da 23 </a:t>
            </a:r>
            <a:r>
              <a:rPr lang="it-IT" sz="1200" dirty="0" err="1" smtClean="0">
                <a:solidFill>
                  <a:srgbClr val="313131"/>
                </a:solidFill>
              </a:rPr>
              <a:t>macroprocessi</a:t>
            </a:r>
            <a:r>
              <a:rPr lang="it-IT" sz="1200" dirty="0" smtClean="0">
                <a:solidFill>
                  <a:srgbClr val="313131"/>
                </a:solidFill>
              </a:rPr>
              <a:t> e 96 processi)</a:t>
            </a:r>
          </a:p>
          <a:p>
            <a:pPr marL="203200" indent="-203200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it-IT" sz="1200" b="1" dirty="0" smtClean="0">
                <a:solidFill>
                  <a:srgbClr val="313131"/>
                </a:solidFill>
              </a:rPr>
              <a:t>Approccio metodologico</a:t>
            </a:r>
            <a:r>
              <a:rPr lang="it-IT" sz="1200" dirty="0" smtClean="0">
                <a:solidFill>
                  <a:srgbClr val="313131"/>
                </a:solidFill>
              </a:rPr>
              <a:t> sui </a:t>
            </a:r>
            <a:r>
              <a:rPr lang="it-IT" sz="1200" dirty="0" err="1" smtClean="0">
                <a:solidFill>
                  <a:srgbClr val="313131"/>
                </a:solidFill>
              </a:rPr>
              <a:t>macroprocessi</a:t>
            </a:r>
            <a:r>
              <a:rPr lang="it-IT" sz="1200" dirty="0" smtClean="0">
                <a:solidFill>
                  <a:srgbClr val="313131"/>
                </a:solidFill>
              </a:rPr>
              <a:t> e loro </a:t>
            </a:r>
            <a:r>
              <a:rPr lang="it-IT" sz="1200" b="1" dirty="0" err="1" smtClean="0">
                <a:solidFill>
                  <a:srgbClr val="313131"/>
                </a:solidFill>
              </a:rPr>
              <a:t>prioritizzazione</a:t>
            </a:r>
            <a:endParaRPr lang="it-IT" sz="1200" b="1" dirty="0" smtClean="0">
              <a:solidFill>
                <a:srgbClr val="31313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461975" y="5137443"/>
            <a:ext cx="3312000" cy="8156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03200" indent="-203200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it-IT" sz="1200" b="1" dirty="0" smtClean="0">
                <a:solidFill>
                  <a:srgbClr val="313131"/>
                </a:solidFill>
              </a:rPr>
              <a:t>Flussi di processo </a:t>
            </a:r>
            <a:r>
              <a:rPr lang="it-IT" sz="1200" dirty="0" smtClean="0">
                <a:solidFill>
                  <a:srgbClr val="313131"/>
                </a:solidFill>
              </a:rPr>
              <a:t>con relative criticità di dettaglio </a:t>
            </a:r>
          </a:p>
          <a:p>
            <a:pPr marL="203200" indent="-203200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it-IT" sz="1200" dirty="0" smtClean="0">
                <a:solidFill>
                  <a:srgbClr val="313131"/>
                </a:solidFill>
              </a:rPr>
              <a:t>Formalizzazione delle </a:t>
            </a:r>
            <a:r>
              <a:rPr lang="it-IT" sz="1200" b="1" dirty="0" smtClean="0">
                <a:solidFill>
                  <a:srgbClr val="313131"/>
                </a:solidFill>
              </a:rPr>
              <a:t>soluzioni di breve termine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381894" y="5137443"/>
            <a:ext cx="3312000" cy="8156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03200" indent="-203200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it-IT" sz="1200" b="1" dirty="0" smtClean="0">
                <a:solidFill>
                  <a:srgbClr val="313131"/>
                </a:solidFill>
              </a:rPr>
              <a:t>Linee guida evolutive </a:t>
            </a:r>
            <a:r>
              <a:rPr lang="it-IT" sz="1200" dirty="0" smtClean="0">
                <a:solidFill>
                  <a:srgbClr val="313131"/>
                </a:solidFill>
              </a:rPr>
              <a:t>del modello di funzionamento</a:t>
            </a:r>
          </a:p>
          <a:p>
            <a:pPr marL="203200" indent="-203200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it-IT" sz="1200" dirty="0" smtClean="0">
                <a:solidFill>
                  <a:srgbClr val="313131"/>
                </a:solidFill>
              </a:rPr>
              <a:t>Implementazione dei </a:t>
            </a:r>
            <a:r>
              <a:rPr lang="it-IT" sz="1200" b="1" dirty="0" smtClean="0">
                <a:solidFill>
                  <a:srgbClr val="313131"/>
                </a:solidFill>
              </a:rPr>
              <a:t>cantieri di lavoro</a:t>
            </a:r>
            <a:endParaRPr lang="en-US" sz="1200" b="1" dirty="0" smtClean="0">
              <a:solidFill>
                <a:srgbClr val="313131"/>
              </a:solidFill>
            </a:endParaRPr>
          </a:p>
        </p:txBody>
      </p:sp>
      <p:sp>
        <p:nvSpPr>
          <p:cNvPr id="65" name="Rounded Rectangle 64"/>
          <p:cNvSpPr/>
          <p:nvPr/>
        </p:nvSpPr>
        <p:spPr bwMode="gray">
          <a:xfrm>
            <a:off x="375385" y="1140358"/>
            <a:ext cx="11337189" cy="1025325"/>
          </a:xfrm>
          <a:prstGeom prst="roundRect">
            <a:avLst/>
          </a:prstGeom>
          <a:noFill/>
          <a:ln w="25400" algn="ctr">
            <a:solidFill>
              <a:srgbClr val="86BC25"/>
            </a:solidFill>
            <a:miter lim="800000"/>
            <a:headEnd/>
            <a:tailEnd/>
          </a:ln>
        </p:spPr>
        <p:txBody>
          <a:bodyPr wrap="square" lIns="180000" tIns="88900" rIns="180000" bIns="88900" rtlCol="0" anchor="ctr"/>
          <a:lstStyle/>
          <a:p>
            <a:pPr marL="0" lvl="0" indent="0" algn="just">
              <a:lnSpc>
                <a:spcPct val="120000"/>
              </a:lnSpc>
              <a:spcAft>
                <a:spcPts val="0"/>
              </a:spcAft>
              <a:buSzTx/>
              <a:defRPr/>
            </a:pPr>
            <a:r>
              <a:rPr lang="it-IT" altLang="it-IT" sz="1200" dirty="0" smtClean="0">
                <a:solidFill>
                  <a:prstClr val="black"/>
                </a:solidFill>
              </a:rPr>
              <a:t>Le attività funzionali alla definizione del nuovo modello di funzionamento e gli output che producono sono ricomprese in </a:t>
            </a:r>
            <a:r>
              <a:rPr lang="it-IT" altLang="it-IT" sz="1200" b="1" dirty="0" smtClean="0">
                <a:solidFill>
                  <a:prstClr val="black"/>
                </a:solidFill>
              </a:rPr>
              <a:t>tre fasi di lavoro</a:t>
            </a:r>
            <a:r>
              <a:rPr lang="it-IT" altLang="it-IT" sz="1200" dirty="0" smtClean="0">
                <a:solidFill>
                  <a:prstClr val="black"/>
                </a:solidFill>
              </a:rPr>
              <a:t> pensate per </a:t>
            </a:r>
            <a:r>
              <a:rPr lang="it-IT" altLang="it-IT" sz="1200" b="1" dirty="0" smtClean="0">
                <a:solidFill>
                  <a:prstClr val="black"/>
                </a:solidFill>
              </a:rPr>
              <a:t>traguardare l’obiettivo progettuale entro il 31 dicembre 2019</a:t>
            </a:r>
            <a:endParaRPr lang="it-IT" altLang="it-IT" sz="1400" b="1" dirty="0">
              <a:solidFill>
                <a:prstClr val="black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 rot="10800000">
            <a:off x="1547375" y="4783513"/>
            <a:ext cx="1437480" cy="250658"/>
            <a:chOff x="-1112778" y="2040554"/>
            <a:chExt cx="1188000" cy="333626"/>
          </a:xfrm>
        </p:grpSpPr>
        <p:sp>
          <p:nvSpPr>
            <p:cNvPr id="19" name="Isosceles Triangle 18"/>
            <p:cNvSpPr/>
            <p:nvPr/>
          </p:nvSpPr>
          <p:spPr bwMode="gray">
            <a:xfrm>
              <a:off x="-1001028" y="2040554"/>
              <a:ext cx="972000" cy="216000"/>
            </a:xfrm>
            <a:prstGeom prst="triangle">
              <a:avLst>
                <a:gd name="adj" fmla="val 49010"/>
              </a:avLst>
            </a:prstGeom>
            <a:solidFill>
              <a:schemeClr val="bg1"/>
            </a:solidFill>
            <a:ln w="28575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 bwMode="gray">
            <a:xfrm>
              <a:off x="-1112778" y="2233062"/>
              <a:ext cx="1188000" cy="141118"/>
            </a:xfrm>
            <a:prstGeom prst="rect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 rot="10800000">
            <a:off x="5399236" y="4783513"/>
            <a:ext cx="1437480" cy="250658"/>
            <a:chOff x="-1112778" y="2040554"/>
            <a:chExt cx="1188000" cy="333626"/>
          </a:xfrm>
        </p:grpSpPr>
        <p:sp>
          <p:nvSpPr>
            <p:cNvPr id="22" name="Isosceles Triangle 21"/>
            <p:cNvSpPr/>
            <p:nvPr/>
          </p:nvSpPr>
          <p:spPr bwMode="gray">
            <a:xfrm>
              <a:off x="-1001028" y="2040554"/>
              <a:ext cx="972000" cy="216000"/>
            </a:xfrm>
            <a:prstGeom prst="triangle">
              <a:avLst>
                <a:gd name="adj" fmla="val 49010"/>
              </a:avLst>
            </a:prstGeom>
            <a:solidFill>
              <a:schemeClr val="bg1"/>
            </a:solidFill>
            <a:ln w="28575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 bwMode="gray">
            <a:xfrm>
              <a:off x="-1112778" y="2233062"/>
              <a:ext cx="1188000" cy="141118"/>
            </a:xfrm>
            <a:prstGeom prst="rect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 rot="10800000">
            <a:off x="9319154" y="4783513"/>
            <a:ext cx="1437480" cy="250658"/>
            <a:chOff x="-1112778" y="2040554"/>
            <a:chExt cx="1188000" cy="333626"/>
          </a:xfrm>
        </p:grpSpPr>
        <p:sp>
          <p:nvSpPr>
            <p:cNvPr id="25" name="Isosceles Triangle 24"/>
            <p:cNvSpPr/>
            <p:nvPr/>
          </p:nvSpPr>
          <p:spPr bwMode="gray">
            <a:xfrm>
              <a:off x="-1001028" y="2040554"/>
              <a:ext cx="972000" cy="216000"/>
            </a:xfrm>
            <a:prstGeom prst="triangle">
              <a:avLst>
                <a:gd name="adj" fmla="val 49010"/>
              </a:avLst>
            </a:prstGeom>
            <a:solidFill>
              <a:schemeClr val="bg1"/>
            </a:solidFill>
            <a:ln w="28575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 bwMode="gray">
            <a:xfrm>
              <a:off x="-1112778" y="2233062"/>
              <a:ext cx="1188000" cy="141118"/>
            </a:xfrm>
            <a:prstGeom prst="rect">
              <a:avLst/>
            </a:prstGeom>
            <a:solidFill>
              <a:schemeClr val="bg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>
                <a:lnSpc>
                  <a:spcPct val="106000"/>
                </a:lnSpc>
                <a:buFont typeface="Wingdings 2" pitchFamily="18" charset="2"/>
                <a:buNone/>
              </a:pPr>
              <a:endParaRPr lang="en-US" sz="1600" b="1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742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1177838"/>
              </p:ext>
            </p:extLst>
          </p:nvPr>
        </p:nvGraphicFramePr>
        <p:xfrm>
          <a:off x="308008" y="1101086"/>
          <a:ext cx="11653385" cy="5395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533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651739">
                <a:tc>
                  <a:txBody>
                    <a:bodyPr/>
                    <a:lstStyle/>
                    <a:p>
                      <a:pPr algn="l" rtl="0" fontAlgn="ctr"/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48000">
                <a:tc>
                  <a:txBody>
                    <a:bodyPr/>
                    <a:lstStyle/>
                    <a:p>
                      <a:pPr algn="l" rtl="0" fontAlgn="ctr"/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96000">
                <a:tc>
                  <a:txBody>
                    <a:bodyPr/>
                    <a:lstStyle/>
                    <a:p>
                      <a:pPr algn="l" rtl="0" fontAlgn="ctr"/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54878892"/>
                  </a:ext>
                </a:extLst>
              </a:tr>
            </a:tbl>
          </a:graphicData>
        </a:graphic>
      </p:graphicFrame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75385" y="402586"/>
            <a:ext cx="11346715" cy="698501"/>
          </a:xfrm>
        </p:spPr>
        <p:txBody>
          <a:bodyPr/>
          <a:lstStyle/>
          <a:p>
            <a:r>
              <a:rPr lang="it-IT" b="1" dirty="0" smtClean="0"/>
              <a:t>Il nuovo </a:t>
            </a:r>
            <a:r>
              <a:rPr lang="it-IT" b="1" dirty="0"/>
              <a:t>modello di funzionamento: </a:t>
            </a:r>
            <a:r>
              <a:rPr lang="it-IT" b="1" dirty="0" smtClean="0"/>
              <a:t>come stiamo lavorando sui </a:t>
            </a:r>
            <a:r>
              <a:rPr lang="it-IT" b="1" dirty="0" err="1" smtClean="0"/>
              <a:t>macroprocessi</a:t>
            </a:r>
            <a:r>
              <a:rPr lang="it-IT" b="1" dirty="0"/>
              <a:t/>
            </a:r>
            <a:br>
              <a:rPr lang="it-IT" b="1" dirty="0"/>
            </a:br>
            <a:endParaRPr lang="it-IT" i="1" dirty="0"/>
          </a:p>
        </p:txBody>
      </p:sp>
      <p:grpSp>
        <p:nvGrpSpPr>
          <p:cNvPr id="2" name="Group 1"/>
          <p:cNvGrpSpPr/>
          <p:nvPr/>
        </p:nvGrpSpPr>
        <p:grpSpPr>
          <a:xfrm>
            <a:off x="459039" y="1476318"/>
            <a:ext cx="5142325" cy="720000"/>
            <a:chOff x="471889" y="1181173"/>
            <a:chExt cx="5142325" cy="720000"/>
          </a:xfrm>
        </p:grpSpPr>
        <p:sp>
          <p:nvSpPr>
            <p:cNvPr id="33" name="Rectangle 28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gray">
            <a:xfrm>
              <a:off x="1294214" y="1181173"/>
              <a:ext cx="4320000" cy="7200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91366" tIns="45683" rIns="91366" bIns="45683" anchor="ctr"/>
            <a:lstStyle/>
            <a:p>
              <a:pPr algn="ctr" defTabSz="914400" eaLnBrk="1" fontAlgn="auto" hangingPunct="1">
                <a:spcBef>
                  <a:spcPts val="400"/>
                </a:spcBef>
                <a:spcAft>
                  <a:spcPts val="0"/>
                </a:spcAft>
                <a:defRPr/>
              </a:pPr>
              <a:r>
                <a:rPr lang="en-US" altLang="en-US" sz="1100" b="1" kern="0" dirty="0" err="1" smtClean="0"/>
                <a:t>Rappresentazione</a:t>
              </a:r>
              <a:r>
                <a:rPr lang="en-US" altLang="en-US" sz="1100" b="1" kern="0" dirty="0" smtClean="0"/>
                <a:t> </a:t>
              </a:r>
              <a:r>
                <a:rPr lang="en-US" altLang="en-US" sz="1100" b="1" kern="0" dirty="0" err="1" smtClean="0"/>
                <a:t>delle</a:t>
              </a:r>
              <a:r>
                <a:rPr lang="en-US" altLang="en-US" sz="1100" b="1" kern="0" dirty="0" smtClean="0"/>
                <a:t> </a:t>
              </a:r>
              <a:r>
                <a:rPr lang="en-US" altLang="en-US" sz="1100" b="1" kern="0" dirty="0" err="1" smtClean="0"/>
                <a:t>oltre</a:t>
              </a:r>
              <a:r>
                <a:rPr lang="en-US" altLang="en-US" sz="1100" b="1" kern="0" dirty="0" smtClean="0"/>
                <a:t> 3.300 macro-</a:t>
              </a:r>
              <a:r>
                <a:rPr lang="en-US" altLang="en-US" sz="1100" b="1" kern="0" dirty="0" err="1" smtClean="0"/>
                <a:t>attività</a:t>
              </a:r>
              <a:r>
                <a:rPr lang="en-US" altLang="en-US" sz="1100" b="1" kern="0" dirty="0" smtClean="0"/>
                <a:t> </a:t>
              </a:r>
              <a:r>
                <a:rPr lang="en-US" altLang="en-US" sz="1100" b="1" kern="0" dirty="0" err="1" smtClean="0"/>
                <a:t>complessive</a:t>
              </a:r>
              <a:r>
                <a:rPr lang="en-US" altLang="en-US" sz="1100" b="1" kern="0" dirty="0" smtClean="0"/>
                <a:t> in </a:t>
              </a:r>
              <a:r>
                <a:rPr lang="en-US" altLang="en-US" sz="1100" b="1" kern="0" dirty="0" err="1" smtClean="0"/>
                <a:t>flussi</a:t>
              </a:r>
              <a:r>
                <a:rPr lang="en-US" altLang="en-US" sz="1100" b="1" kern="0" dirty="0" smtClean="0"/>
                <a:t> di </a:t>
              </a:r>
              <a:r>
                <a:rPr lang="en-US" altLang="en-US" sz="1100" b="1" kern="0" dirty="0" err="1" smtClean="0"/>
                <a:t>processo</a:t>
              </a:r>
              <a:r>
                <a:rPr lang="en-US" altLang="en-US" sz="1100" b="1" kern="0" dirty="0" smtClean="0"/>
                <a:t> con </a:t>
              </a:r>
              <a:r>
                <a:rPr lang="en-US" altLang="en-US" sz="1100" b="1" kern="0" dirty="0" err="1" smtClean="0"/>
                <a:t>i</a:t>
              </a:r>
              <a:r>
                <a:rPr lang="it-IT" altLang="en-US" sz="1100" b="1" kern="0" dirty="0" err="1" smtClean="0"/>
                <a:t>ndividuazione</a:t>
              </a:r>
              <a:r>
                <a:rPr lang="it-IT" altLang="en-US" sz="1100" b="1" kern="0" dirty="0" smtClean="0"/>
                <a:t> delle criticità di dettaglio</a:t>
              </a:r>
              <a:endParaRPr lang="en-US" altLang="en-US" sz="1100" b="1" kern="0" dirty="0"/>
            </a:p>
          </p:txBody>
        </p:sp>
        <p:sp>
          <p:nvSpPr>
            <p:cNvPr id="36" name="Rectangle 28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gray">
            <a:xfrm>
              <a:off x="471889" y="1181173"/>
              <a:ext cx="822325" cy="720000"/>
            </a:xfrm>
            <a:prstGeom prst="rect">
              <a:avLst/>
            </a:prstGeom>
            <a:solidFill>
              <a:srgbClr val="86BC25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91366" tIns="45683" rIns="91366" bIns="45683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j-lt"/>
                </a:rPr>
                <a:t>1</a:t>
              </a:r>
              <a:endPara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9" name="Rectangle 28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1279775" y="3188956"/>
            <a:ext cx="4320000" cy="720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1366" tIns="45683" rIns="91366" bIns="45683" anchor="ctr"/>
          <a:lstStyle/>
          <a:p>
            <a:pPr algn="ctr" defTabSz="914400" eaLnBrk="1" fontAlgn="auto" hangingPunct="1">
              <a:spcBef>
                <a:spcPts val="400"/>
              </a:spcBef>
              <a:spcAft>
                <a:spcPts val="0"/>
              </a:spcAft>
            </a:pPr>
            <a:r>
              <a:rPr lang="it-IT" altLang="en-US" sz="1100" b="1" kern="0" dirty="0"/>
              <a:t>Analisi, razionalizzazione e classificazione in categorie delle criticità di </a:t>
            </a:r>
            <a:r>
              <a:rPr lang="it-IT" altLang="en-US" sz="1100" b="1" kern="0" dirty="0" smtClean="0"/>
              <a:t>processo e </a:t>
            </a:r>
            <a:r>
              <a:rPr lang="it-IT" altLang="en-US" sz="1100" b="1" kern="0" dirty="0" err="1" smtClean="0"/>
              <a:t>macroprocesso</a:t>
            </a:r>
            <a:endParaRPr lang="it-IT" altLang="en-US" sz="1100" b="1" kern="0" dirty="0"/>
          </a:p>
        </p:txBody>
      </p:sp>
      <p:sp>
        <p:nvSpPr>
          <p:cNvPr id="41" name="Rectangle 28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459039" y="3188956"/>
            <a:ext cx="822352" cy="720000"/>
          </a:xfrm>
          <a:prstGeom prst="rect">
            <a:avLst/>
          </a:prstGeom>
          <a:solidFill>
            <a:srgbClr val="86BC25"/>
          </a:solidFill>
          <a:ln w="28575">
            <a:solidFill>
              <a:schemeClr val="bg1"/>
            </a:solidFill>
            <a:miter lim="800000"/>
            <a:headEnd/>
            <a:tailEnd/>
          </a:ln>
          <a:extLst/>
        </p:spPr>
        <p:txBody>
          <a:bodyPr lIns="91366" tIns="45683" rIns="91366" bIns="45683" anchor="ctr"/>
          <a:lstStyle/>
          <a:p>
            <a:pPr algn="ctr" defTabSz="914400" eaLnBrk="1" fontAlgn="auto" hangingPunct="1">
              <a:spcBef>
                <a:spcPts val="400"/>
              </a:spcBef>
              <a:spcAft>
                <a:spcPts val="0"/>
              </a:spcAft>
            </a:pPr>
            <a:r>
              <a:rPr lang="it-IT" altLang="en-US" sz="2000" b="1" kern="0" dirty="0">
                <a:solidFill>
                  <a:srgbClr val="FFFFFF"/>
                </a:solidFill>
                <a:latin typeface="+mj-lt"/>
              </a:rPr>
              <a:t>2</a:t>
            </a:r>
            <a:endParaRPr lang="en-US" altLang="en-US" sz="2000" b="1" kern="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47" name="Rectangle 28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1281363" y="5036343"/>
            <a:ext cx="4320000" cy="720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1366" tIns="45683" rIns="91366" bIns="45683" anchor="ctr"/>
          <a:lstStyle/>
          <a:p>
            <a:pPr algn="ctr" defTabSz="914400" eaLnBrk="1" fontAlgn="auto" hangingPunct="1">
              <a:spcBef>
                <a:spcPts val="400"/>
              </a:spcBef>
              <a:spcAft>
                <a:spcPts val="0"/>
              </a:spcAft>
            </a:pPr>
            <a:r>
              <a:rPr lang="en-US" altLang="en-US" sz="1100" b="1" kern="0" dirty="0" err="1"/>
              <a:t>Individuazione</a:t>
            </a:r>
            <a:r>
              <a:rPr lang="en-US" altLang="en-US" sz="1100" b="1" kern="0" dirty="0"/>
              <a:t> e </a:t>
            </a:r>
            <a:r>
              <a:rPr lang="en-US" altLang="en-US" sz="1100" b="1" kern="0" dirty="0" err="1"/>
              <a:t>prioritizzazione</a:t>
            </a:r>
            <a:r>
              <a:rPr lang="en-US" altLang="en-US" sz="1100" b="1" kern="0" dirty="0"/>
              <a:t> di </a:t>
            </a:r>
            <a:r>
              <a:rPr lang="en-US" altLang="en-US" sz="1100" b="1" kern="0" dirty="0" err="1"/>
              <a:t>potenziali</a:t>
            </a:r>
            <a:r>
              <a:rPr lang="en-US" altLang="en-US" sz="1100" b="1" kern="0" dirty="0"/>
              <a:t> </a:t>
            </a:r>
            <a:r>
              <a:rPr lang="en-US" altLang="en-US" sz="1100" b="1" kern="0" dirty="0" err="1"/>
              <a:t>soluzioni</a:t>
            </a:r>
            <a:r>
              <a:rPr lang="en-US" altLang="en-US" sz="1100" b="1" kern="0" dirty="0"/>
              <a:t> da </a:t>
            </a:r>
            <a:r>
              <a:rPr lang="en-US" altLang="en-US" sz="1100" b="1" kern="0" dirty="0" err="1"/>
              <a:t>adottare</a:t>
            </a:r>
            <a:r>
              <a:rPr lang="en-US" altLang="en-US" sz="1100" b="1" kern="0" dirty="0"/>
              <a:t>, </a:t>
            </a:r>
            <a:r>
              <a:rPr lang="en-US" altLang="en-US" sz="1100" b="1" kern="0" dirty="0" err="1"/>
              <a:t>sia</a:t>
            </a:r>
            <a:r>
              <a:rPr lang="en-US" altLang="en-US" sz="1100" b="1" kern="0" dirty="0"/>
              <a:t> per </a:t>
            </a:r>
            <a:r>
              <a:rPr lang="en-US" altLang="en-US" sz="1100" b="1" kern="0" dirty="0" err="1"/>
              <a:t>singolo</a:t>
            </a:r>
            <a:r>
              <a:rPr lang="en-US" altLang="en-US" sz="1100" b="1" kern="0" dirty="0"/>
              <a:t> </a:t>
            </a:r>
            <a:r>
              <a:rPr lang="en-US" altLang="en-US" sz="1100" b="1" kern="0" dirty="0" err="1" smtClean="0"/>
              <a:t>processo</a:t>
            </a:r>
            <a:r>
              <a:rPr lang="en-US" altLang="en-US" sz="1100" b="1" kern="0" dirty="0" smtClean="0"/>
              <a:t>/</a:t>
            </a:r>
            <a:r>
              <a:rPr lang="en-US" altLang="en-US" sz="1100" b="1" kern="0" dirty="0" err="1" smtClean="0"/>
              <a:t>macroprocesso</a:t>
            </a:r>
            <a:r>
              <a:rPr lang="en-US" altLang="en-US" sz="1100" b="1" kern="0" dirty="0" smtClean="0"/>
              <a:t> </a:t>
            </a:r>
            <a:r>
              <a:rPr lang="en-US" altLang="en-US" sz="1100" b="1" kern="0" dirty="0" err="1"/>
              <a:t>che</a:t>
            </a:r>
            <a:r>
              <a:rPr lang="en-US" altLang="en-US" sz="1100" b="1" kern="0" dirty="0"/>
              <a:t> </a:t>
            </a:r>
            <a:r>
              <a:rPr lang="en-US" altLang="en-US" sz="1100" b="1" kern="0" dirty="0" err="1"/>
              <a:t>sistemiche</a:t>
            </a:r>
            <a:endParaRPr lang="en-US" altLang="en-US" sz="1100" b="1" kern="0" dirty="0"/>
          </a:p>
        </p:txBody>
      </p:sp>
      <p:sp>
        <p:nvSpPr>
          <p:cNvPr id="49" name="Rectangle 48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459039" y="5036343"/>
            <a:ext cx="822352" cy="720000"/>
          </a:xfrm>
          <a:prstGeom prst="rect">
            <a:avLst/>
          </a:prstGeom>
          <a:solidFill>
            <a:srgbClr val="86BC25"/>
          </a:solidFill>
          <a:ln w="28575">
            <a:solidFill>
              <a:schemeClr val="bg1"/>
            </a:solidFill>
            <a:miter lim="800000"/>
            <a:headEnd/>
            <a:tailEnd/>
          </a:ln>
          <a:extLst/>
        </p:spPr>
        <p:txBody>
          <a:bodyPr lIns="91366" tIns="45683" rIns="91366" bIns="45683" anchor="ctr"/>
          <a:lstStyle/>
          <a:p>
            <a:pPr algn="ctr" defTabSz="914400" eaLnBrk="1" fontAlgn="auto" hangingPunct="1">
              <a:spcBef>
                <a:spcPts val="400"/>
              </a:spcBef>
              <a:spcAft>
                <a:spcPts val="0"/>
              </a:spcAft>
            </a:pPr>
            <a:r>
              <a:rPr lang="it-IT" altLang="en-US" sz="2000" b="1" kern="0" dirty="0">
                <a:solidFill>
                  <a:srgbClr val="FFFFFF"/>
                </a:solidFill>
                <a:latin typeface="+mj-lt"/>
              </a:rPr>
              <a:t>3</a:t>
            </a:r>
            <a:endParaRPr lang="en-US" altLang="en-US" sz="2000" b="1" kern="0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222" y="4407689"/>
            <a:ext cx="2797458" cy="20668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808" y="4632440"/>
            <a:ext cx="2967805" cy="1559612"/>
          </a:xfrm>
          <a:prstGeom prst="rect">
            <a:avLst/>
          </a:prstGeom>
        </p:spPr>
      </p:pic>
      <p:grpSp>
        <p:nvGrpSpPr>
          <p:cNvPr id="77" name="Group 285"/>
          <p:cNvGrpSpPr>
            <a:grpSpLocks noChangeAspect="1"/>
          </p:cNvGrpSpPr>
          <p:nvPr/>
        </p:nvGrpSpPr>
        <p:grpSpPr bwMode="auto">
          <a:xfrm>
            <a:off x="6141424" y="3007624"/>
            <a:ext cx="407839" cy="406524"/>
            <a:chOff x="404" y="773"/>
            <a:chExt cx="310" cy="309"/>
          </a:xfrm>
          <a:solidFill>
            <a:schemeClr val="accent1"/>
          </a:solidFill>
        </p:grpSpPr>
        <p:sp>
          <p:nvSpPr>
            <p:cNvPr id="104" name="Freeform 286"/>
            <p:cNvSpPr>
              <a:spLocks noEditPoints="1"/>
            </p:cNvSpPr>
            <p:nvPr/>
          </p:nvSpPr>
          <p:spPr bwMode="auto">
            <a:xfrm>
              <a:off x="462" y="834"/>
              <a:ext cx="192" cy="192"/>
            </a:xfrm>
            <a:custGeom>
              <a:avLst/>
              <a:gdLst>
                <a:gd name="T0" fmla="*/ 43 w 289"/>
                <a:gd name="T1" fmla="*/ 289 h 289"/>
                <a:gd name="T2" fmla="*/ 13 w 289"/>
                <a:gd name="T3" fmla="*/ 276 h 289"/>
                <a:gd name="T4" fmla="*/ 0 w 289"/>
                <a:gd name="T5" fmla="*/ 246 h 289"/>
                <a:gd name="T6" fmla="*/ 13 w 289"/>
                <a:gd name="T7" fmla="*/ 216 h 289"/>
                <a:gd name="T8" fmla="*/ 118 w 289"/>
                <a:gd name="T9" fmla="*/ 111 h 289"/>
                <a:gd name="T10" fmla="*/ 140 w 289"/>
                <a:gd name="T11" fmla="*/ 29 h 289"/>
                <a:gd name="T12" fmla="*/ 156 w 289"/>
                <a:gd name="T13" fmla="*/ 16 h 289"/>
                <a:gd name="T14" fmla="*/ 229 w 289"/>
                <a:gd name="T15" fmla="*/ 9 h 289"/>
                <a:gd name="T16" fmla="*/ 235 w 289"/>
                <a:gd name="T17" fmla="*/ 16 h 289"/>
                <a:gd name="T18" fmla="*/ 233 w 289"/>
                <a:gd name="T19" fmla="*/ 26 h 289"/>
                <a:gd name="T20" fmla="*/ 194 w 289"/>
                <a:gd name="T21" fmla="*/ 65 h 289"/>
                <a:gd name="T22" fmla="*/ 208 w 289"/>
                <a:gd name="T23" fmla="*/ 81 h 289"/>
                <a:gd name="T24" fmla="*/ 224 w 289"/>
                <a:gd name="T25" fmla="*/ 95 h 289"/>
                <a:gd name="T26" fmla="*/ 263 w 289"/>
                <a:gd name="T27" fmla="*/ 56 h 289"/>
                <a:gd name="T28" fmla="*/ 273 w 289"/>
                <a:gd name="T29" fmla="*/ 54 h 289"/>
                <a:gd name="T30" fmla="*/ 280 w 289"/>
                <a:gd name="T31" fmla="*/ 60 h 289"/>
                <a:gd name="T32" fmla="*/ 273 w 289"/>
                <a:gd name="T33" fmla="*/ 133 h 289"/>
                <a:gd name="T34" fmla="*/ 273 w 289"/>
                <a:gd name="T35" fmla="*/ 133 h 289"/>
                <a:gd name="T36" fmla="*/ 260 w 289"/>
                <a:gd name="T37" fmla="*/ 149 h 289"/>
                <a:gd name="T38" fmla="*/ 178 w 289"/>
                <a:gd name="T39" fmla="*/ 171 h 289"/>
                <a:gd name="T40" fmla="*/ 73 w 289"/>
                <a:gd name="T41" fmla="*/ 276 h 289"/>
                <a:gd name="T42" fmla="*/ 43 w 289"/>
                <a:gd name="T43" fmla="*/ 289 h 289"/>
                <a:gd name="T44" fmla="*/ 200 w 289"/>
                <a:gd name="T45" fmla="*/ 25 h 289"/>
                <a:gd name="T46" fmla="*/ 167 w 289"/>
                <a:gd name="T47" fmla="*/ 34 h 289"/>
                <a:gd name="T48" fmla="*/ 155 w 289"/>
                <a:gd name="T49" fmla="*/ 44 h 289"/>
                <a:gd name="T50" fmla="*/ 140 w 289"/>
                <a:gd name="T51" fmla="*/ 110 h 289"/>
                <a:gd name="T52" fmla="*/ 137 w 289"/>
                <a:gd name="T53" fmla="*/ 122 h 289"/>
                <a:gd name="T54" fmla="*/ 28 w 289"/>
                <a:gd name="T55" fmla="*/ 231 h 289"/>
                <a:gd name="T56" fmla="*/ 22 w 289"/>
                <a:gd name="T57" fmla="*/ 246 h 289"/>
                <a:gd name="T58" fmla="*/ 28 w 289"/>
                <a:gd name="T59" fmla="*/ 261 h 289"/>
                <a:gd name="T60" fmla="*/ 58 w 289"/>
                <a:gd name="T61" fmla="*/ 261 h 289"/>
                <a:gd name="T62" fmla="*/ 167 w 289"/>
                <a:gd name="T63" fmla="*/ 152 h 289"/>
                <a:gd name="T64" fmla="*/ 179 w 289"/>
                <a:gd name="T65" fmla="*/ 149 h 289"/>
                <a:gd name="T66" fmla="*/ 245 w 289"/>
                <a:gd name="T67" fmla="*/ 134 h 289"/>
                <a:gd name="T68" fmla="*/ 255 w 289"/>
                <a:gd name="T69" fmla="*/ 122 h 289"/>
                <a:gd name="T70" fmla="*/ 255 w 289"/>
                <a:gd name="T71" fmla="*/ 122 h 289"/>
                <a:gd name="T72" fmla="*/ 264 w 289"/>
                <a:gd name="T73" fmla="*/ 85 h 289"/>
                <a:gd name="T74" fmla="*/ 232 w 289"/>
                <a:gd name="T75" fmla="*/ 117 h 289"/>
                <a:gd name="T76" fmla="*/ 219 w 289"/>
                <a:gd name="T77" fmla="*/ 118 h 289"/>
                <a:gd name="T78" fmla="*/ 192 w 289"/>
                <a:gd name="T79" fmla="*/ 96 h 289"/>
                <a:gd name="T80" fmla="*/ 171 w 289"/>
                <a:gd name="T81" fmla="*/ 70 h 289"/>
                <a:gd name="T82" fmla="*/ 172 w 289"/>
                <a:gd name="T83" fmla="*/ 56 h 289"/>
                <a:gd name="T84" fmla="*/ 204 w 289"/>
                <a:gd name="T85" fmla="*/ 25 h 289"/>
                <a:gd name="T86" fmla="*/ 200 w 289"/>
                <a:gd name="T87" fmla="*/ 2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9" h="289">
                  <a:moveTo>
                    <a:pt x="43" y="289"/>
                  </a:moveTo>
                  <a:cubicBezTo>
                    <a:pt x="32" y="289"/>
                    <a:pt x="21" y="284"/>
                    <a:pt x="13" y="276"/>
                  </a:cubicBezTo>
                  <a:cubicBezTo>
                    <a:pt x="5" y="268"/>
                    <a:pt x="0" y="257"/>
                    <a:pt x="0" y="246"/>
                  </a:cubicBezTo>
                  <a:cubicBezTo>
                    <a:pt x="0" y="235"/>
                    <a:pt x="5" y="224"/>
                    <a:pt x="13" y="216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0" y="82"/>
                    <a:pt x="118" y="50"/>
                    <a:pt x="140" y="29"/>
                  </a:cubicBezTo>
                  <a:cubicBezTo>
                    <a:pt x="144" y="24"/>
                    <a:pt x="150" y="20"/>
                    <a:pt x="156" y="16"/>
                  </a:cubicBezTo>
                  <a:cubicBezTo>
                    <a:pt x="178" y="3"/>
                    <a:pt x="204" y="0"/>
                    <a:pt x="229" y="9"/>
                  </a:cubicBezTo>
                  <a:cubicBezTo>
                    <a:pt x="232" y="10"/>
                    <a:pt x="235" y="13"/>
                    <a:pt x="235" y="16"/>
                  </a:cubicBezTo>
                  <a:cubicBezTo>
                    <a:pt x="236" y="20"/>
                    <a:pt x="235" y="24"/>
                    <a:pt x="233" y="26"/>
                  </a:cubicBezTo>
                  <a:cubicBezTo>
                    <a:pt x="194" y="65"/>
                    <a:pt x="194" y="65"/>
                    <a:pt x="194" y="65"/>
                  </a:cubicBezTo>
                  <a:cubicBezTo>
                    <a:pt x="198" y="71"/>
                    <a:pt x="203" y="76"/>
                    <a:pt x="208" y="81"/>
                  </a:cubicBezTo>
                  <a:cubicBezTo>
                    <a:pt x="213" y="86"/>
                    <a:pt x="218" y="91"/>
                    <a:pt x="224" y="95"/>
                  </a:cubicBezTo>
                  <a:cubicBezTo>
                    <a:pt x="263" y="56"/>
                    <a:pt x="263" y="56"/>
                    <a:pt x="263" y="56"/>
                  </a:cubicBezTo>
                  <a:cubicBezTo>
                    <a:pt x="265" y="54"/>
                    <a:pt x="269" y="53"/>
                    <a:pt x="273" y="54"/>
                  </a:cubicBezTo>
                  <a:cubicBezTo>
                    <a:pt x="276" y="54"/>
                    <a:pt x="279" y="57"/>
                    <a:pt x="280" y="60"/>
                  </a:cubicBezTo>
                  <a:cubicBezTo>
                    <a:pt x="289" y="85"/>
                    <a:pt x="286" y="111"/>
                    <a:pt x="273" y="133"/>
                  </a:cubicBezTo>
                  <a:cubicBezTo>
                    <a:pt x="273" y="133"/>
                    <a:pt x="273" y="133"/>
                    <a:pt x="273" y="133"/>
                  </a:cubicBezTo>
                  <a:cubicBezTo>
                    <a:pt x="269" y="139"/>
                    <a:pt x="265" y="145"/>
                    <a:pt x="260" y="149"/>
                  </a:cubicBezTo>
                  <a:cubicBezTo>
                    <a:pt x="239" y="171"/>
                    <a:pt x="207" y="179"/>
                    <a:pt x="178" y="171"/>
                  </a:cubicBezTo>
                  <a:cubicBezTo>
                    <a:pt x="73" y="276"/>
                    <a:pt x="73" y="276"/>
                    <a:pt x="73" y="276"/>
                  </a:cubicBezTo>
                  <a:cubicBezTo>
                    <a:pt x="65" y="284"/>
                    <a:pt x="54" y="289"/>
                    <a:pt x="43" y="289"/>
                  </a:cubicBezTo>
                  <a:close/>
                  <a:moveTo>
                    <a:pt x="200" y="25"/>
                  </a:moveTo>
                  <a:cubicBezTo>
                    <a:pt x="188" y="25"/>
                    <a:pt x="177" y="28"/>
                    <a:pt x="167" y="34"/>
                  </a:cubicBezTo>
                  <a:cubicBezTo>
                    <a:pt x="162" y="37"/>
                    <a:pt x="158" y="40"/>
                    <a:pt x="155" y="44"/>
                  </a:cubicBezTo>
                  <a:cubicBezTo>
                    <a:pt x="137" y="61"/>
                    <a:pt x="132" y="87"/>
                    <a:pt x="140" y="110"/>
                  </a:cubicBezTo>
                  <a:cubicBezTo>
                    <a:pt x="141" y="114"/>
                    <a:pt x="140" y="119"/>
                    <a:pt x="137" y="122"/>
                  </a:cubicBezTo>
                  <a:cubicBezTo>
                    <a:pt x="28" y="231"/>
                    <a:pt x="28" y="231"/>
                    <a:pt x="28" y="231"/>
                  </a:cubicBezTo>
                  <a:cubicBezTo>
                    <a:pt x="24" y="235"/>
                    <a:pt x="22" y="240"/>
                    <a:pt x="22" y="246"/>
                  </a:cubicBezTo>
                  <a:cubicBezTo>
                    <a:pt x="22" y="252"/>
                    <a:pt x="24" y="257"/>
                    <a:pt x="28" y="261"/>
                  </a:cubicBezTo>
                  <a:cubicBezTo>
                    <a:pt x="36" y="269"/>
                    <a:pt x="50" y="269"/>
                    <a:pt x="58" y="261"/>
                  </a:cubicBezTo>
                  <a:cubicBezTo>
                    <a:pt x="167" y="152"/>
                    <a:pt x="167" y="152"/>
                    <a:pt x="167" y="152"/>
                  </a:cubicBezTo>
                  <a:cubicBezTo>
                    <a:pt x="170" y="149"/>
                    <a:pt x="175" y="148"/>
                    <a:pt x="179" y="149"/>
                  </a:cubicBezTo>
                  <a:cubicBezTo>
                    <a:pt x="202" y="157"/>
                    <a:pt x="228" y="152"/>
                    <a:pt x="245" y="134"/>
                  </a:cubicBezTo>
                  <a:cubicBezTo>
                    <a:pt x="249" y="131"/>
                    <a:pt x="252" y="127"/>
                    <a:pt x="255" y="122"/>
                  </a:cubicBezTo>
                  <a:cubicBezTo>
                    <a:pt x="255" y="122"/>
                    <a:pt x="255" y="122"/>
                    <a:pt x="255" y="122"/>
                  </a:cubicBezTo>
                  <a:cubicBezTo>
                    <a:pt x="261" y="111"/>
                    <a:pt x="265" y="98"/>
                    <a:pt x="264" y="85"/>
                  </a:cubicBezTo>
                  <a:cubicBezTo>
                    <a:pt x="232" y="117"/>
                    <a:pt x="232" y="117"/>
                    <a:pt x="232" y="117"/>
                  </a:cubicBezTo>
                  <a:cubicBezTo>
                    <a:pt x="229" y="120"/>
                    <a:pt x="223" y="121"/>
                    <a:pt x="219" y="118"/>
                  </a:cubicBezTo>
                  <a:cubicBezTo>
                    <a:pt x="210" y="112"/>
                    <a:pt x="201" y="105"/>
                    <a:pt x="192" y="96"/>
                  </a:cubicBezTo>
                  <a:cubicBezTo>
                    <a:pt x="184" y="88"/>
                    <a:pt x="177" y="79"/>
                    <a:pt x="171" y="70"/>
                  </a:cubicBezTo>
                  <a:cubicBezTo>
                    <a:pt x="168" y="66"/>
                    <a:pt x="169" y="60"/>
                    <a:pt x="172" y="56"/>
                  </a:cubicBezTo>
                  <a:cubicBezTo>
                    <a:pt x="204" y="25"/>
                    <a:pt x="204" y="25"/>
                    <a:pt x="204" y="25"/>
                  </a:cubicBezTo>
                  <a:cubicBezTo>
                    <a:pt x="202" y="25"/>
                    <a:pt x="201" y="25"/>
                    <a:pt x="200" y="2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100">
                <a:latin typeface="+mn-lt"/>
              </a:endParaRPr>
            </a:p>
          </p:txBody>
        </p:sp>
        <p:sp>
          <p:nvSpPr>
            <p:cNvPr id="105" name="Freeform 287"/>
            <p:cNvSpPr>
              <a:spLocks noEditPoints="1"/>
            </p:cNvSpPr>
            <p:nvPr/>
          </p:nvSpPr>
          <p:spPr bwMode="auto">
            <a:xfrm>
              <a:off x="404" y="773"/>
              <a:ext cx="310" cy="309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100">
                <a:latin typeface="+mn-lt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6742217" y="2984189"/>
            <a:ext cx="216000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it-IT" sz="1050" b="1" dirty="0" smtClean="0">
                <a:solidFill>
                  <a:srgbClr val="313131"/>
                </a:solidFill>
              </a:rPr>
              <a:t>«</a:t>
            </a:r>
            <a:r>
              <a:rPr lang="it-IT" sz="1050" b="1" dirty="0">
                <a:solidFill>
                  <a:srgbClr val="313131"/>
                </a:solidFill>
              </a:rPr>
              <a:t>di processo</a:t>
            </a:r>
            <a:r>
              <a:rPr lang="it-IT" sz="1050" b="1" dirty="0" smtClean="0">
                <a:solidFill>
                  <a:srgbClr val="313131"/>
                </a:solidFill>
              </a:rPr>
              <a:t>»</a:t>
            </a:r>
            <a:r>
              <a:rPr lang="it-IT" sz="1050" dirty="0" smtClean="0">
                <a:solidFill>
                  <a:srgbClr val="313131"/>
                </a:solidFill>
              </a:rPr>
              <a:t>, es. tempi, </a:t>
            </a:r>
            <a:r>
              <a:rPr lang="it-IT" sz="1050" dirty="0">
                <a:solidFill>
                  <a:srgbClr val="313131"/>
                </a:solidFill>
              </a:rPr>
              <a:t>strumenti, metodi, ecc</a:t>
            </a:r>
            <a:r>
              <a:rPr lang="it-IT" sz="1050" dirty="0" smtClean="0">
                <a:solidFill>
                  <a:srgbClr val="313131"/>
                </a:solidFill>
              </a:rPr>
              <a:t>.</a:t>
            </a:r>
            <a:endParaRPr lang="en-US" sz="1050" dirty="0">
              <a:solidFill>
                <a:srgbClr val="31313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742217" y="3605535"/>
            <a:ext cx="216000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it-IT" sz="1050" b="1" dirty="0" smtClean="0">
                <a:solidFill>
                  <a:srgbClr val="313131"/>
                </a:solidFill>
              </a:rPr>
              <a:t>«</a:t>
            </a:r>
            <a:r>
              <a:rPr lang="it-IT" sz="1050" b="1" dirty="0">
                <a:solidFill>
                  <a:srgbClr val="313131"/>
                </a:solidFill>
              </a:rPr>
              <a:t>organizzative</a:t>
            </a:r>
            <a:r>
              <a:rPr lang="it-IT" sz="1050" b="1" dirty="0" smtClean="0">
                <a:solidFill>
                  <a:srgbClr val="313131"/>
                </a:solidFill>
              </a:rPr>
              <a:t>»</a:t>
            </a:r>
            <a:r>
              <a:rPr lang="it-IT" sz="1050" dirty="0" smtClean="0">
                <a:solidFill>
                  <a:srgbClr val="313131"/>
                </a:solidFill>
              </a:rPr>
              <a:t>,</a:t>
            </a:r>
            <a:r>
              <a:rPr lang="it-IT" sz="1050" b="1" dirty="0" smtClean="0">
                <a:solidFill>
                  <a:srgbClr val="313131"/>
                </a:solidFill>
              </a:rPr>
              <a:t> </a:t>
            </a:r>
            <a:r>
              <a:rPr lang="it-IT" sz="1050" dirty="0" smtClean="0">
                <a:solidFill>
                  <a:srgbClr val="313131"/>
                </a:solidFill>
              </a:rPr>
              <a:t>es. funzioni, attività dell’organico, ecc.</a:t>
            </a:r>
            <a:endParaRPr lang="en-US" sz="1050" dirty="0">
              <a:solidFill>
                <a:srgbClr val="313131"/>
              </a:solidFill>
            </a:endParaRPr>
          </a:p>
        </p:txBody>
      </p:sp>
      <p:grpSp>
        <p:nvGrpSpPr>
          <p:cNvPr id="80" name="Group 545"/>
          <p:cNvGrpSpPr>
            <a:grpSpLocks noChangeAspect="1"/>
          </p:cNvGrpSpPr>
          <p:nvPr/>
        </p:nvGrpSpPr>
        <p:grpSpPr bwMode="auto">
          <a:xfrm>
            <a:off x="6139577" y="3628894"/>
            <a:ext cx="405805" cy="405805"/>
            <a:chOff x="1900" y="1959"/>
            <a:chExt cx="309" cy="309"/>
          </a:xfrm>
          <a:solidFill>
            <a:schemeClr val="accent1"/>
          </a:solidFill>
        </p:grpSpPr>
        <p:sp>
          <p:nvSpPr>
            <p:cNvPr id="102" name="Freeform 546"/>
            <p:cNvSpPr>
              <a:spLocks noEditPoints="1"/>
            </p:cNvSpPr>
            <p:nvPr/>
          </p:nvSpPr>
          <p:spPr bwMode="auto">
            <a:xfrm>
              <a:off x="1900" y="1959"/>
              <a:ext cx="309" cy="309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100">
                <a:latin typeface="+mn-lt"/>
              </a:endParaRPr>
            </a:p>
          </p:txBody>
        </p:sp>
        <p:sp>
          <p:nvSpPr>
            <p:cNvPr id="103" name="Freeform 547"/>
            <p:cNvSpPr>
              <a:spLocks/>
            </p:cNvSpPr>
            <p:nvPr/>
          </p:nvSpPr>
          <p:spPr bwMode="auto">
            <a:xfrm>
              <a:off x="1947" y="2007"/>
              <a:ext cx="215" cy="185"/>
            </a:xfrm>
            <a:custGeom>
              <a:avLst/>
              <a:gdLst>
                <a:gd name="T0" fmla="*/ 318 w 323"/>
                <a:gd name="T1" fmla="*/ 259 h 278"/>
                <a:gd name="T2" fmla="*/ 257 w 323"/>
                <a:gd name="T3" fmla="*/ 241 h 278"/>
                <a:gd name="T4" fmla="*/ 229 w 323"/>
                <a:gd name="T5" fmla="*/ 236 h 278"/>
                <a:gd name="T6" fmla="*/ 212 w 323"/>
                <a:gd name="T7" fmla="*/ 223 h 278"/>
                <a:gd name="T8" fmla="*/ 213 w 323"/>
                <a:gd name="T9" fmla="*/ 220 h 278"/>
                <a:gd name="T10" fmla="*/ 246 w 323"/>
                <a:gd name="T11" fmla="*/ 142 h 278"/>
                <a:gd name="T12" fmla="*/ 233 w 323"/>
                <a:gd name="T13" fmla="*/ 33 h 278"/>
                <a:gd name="T14" fmla="*/ 161 w 323"/>
                <a:gd name="T15" fmla="*/ 1 h 278"/>
                <a:gd name="T16" fmla="*/ 161 w 323"/>
                <a:gd name="T17" fmla="*/ 1 h 278"/>
                <a:gd name="T18" fmla="*/ 90 w 323"/>
                <a:gd name="T19" fmla="*/ 33 h 278"/>
                <a:gd name="T20" fmla="*/ 77 w 323"/>
                <a:gd name="T21" fmla="*/ 142 h 278"/>
                <a:gd name="T22" fmla="*/ 110 w 323"/>
                <a:gd name="T23" fmla="*/ 220 h 278"/>
                <a:gd name="T24" fmla="*/ 111 w 323"/>
                <a:gd name="T25" fmla="*/ 223 h 278"/>
                <a:gd name="T26" fmla="*/ 94 w 323"/>
                <a:gd name="T27" fmla="*/ 236 h 278"/>
                <a:gd name="T28" fmla="*/ 66 w 323"/>
                <a:gd name="T29" fmla="*/ 241 h 278"/>
                <a:gd name="T30" fmla="*/ 5 w 323"/>
                <a:gd name="T31" fmla="*/ 259 h 278"/>
                <a:gd name="T32" fmla="*/ 4 w 323"/>
                <a:gd name="T33" fmla="*/ 274 h 278"/>
                <a:gd name="T34" fmla="*/ 12 w 323"/>
                <a:gd name="T35" fmla="*/ 278 h 278"/>
                <a:gd name="T36" fmla="*/ 19 w 323"/>
                <a:gd name="T37" fmla="*/ 275 h 278"/>
                <a:gd name="T38" fmla="*/ 69 w 323"/>
                <a:gd name="T39" fmla="*/ 263 h 278"/>
                <a:gd name="T40" fmla="*/ 101 w 323"/>
                <a:gd name="T41" fmla="*/ 256 h 278"/>
                <a:gd name="T42" fmla="*/ 131 w 323"/>
                <a:gd name="T43" fmla="*/ 229 h 278"/>
                <a:gd name="T44" fmla="*/ 128 w 323"/>
                <a:gd name="T45" fmla="*/ 208 h 278"/>
                <a:gd name="T46" fmla="*/ 97 w 323"/>
                <a:gd name="T47" fmla="*/ 137 h 278"/>
                <a:gd name="T48" fmla="*/ 106 w 323"/>
                <a:gd name="T49" fmla="*/ 46 h 278"/>
                <a:gd name="T50" fmla="*/ 161 w 323"/>
                <a:gd name="T51" fmla="*/ 22 h 278"/>
                <a:gd name="T52" fmla="*/ 162 w 323"/>
                <a:gd name="T53" fmla="*/ 22 h 278"/>
                <a:gd name="T54" fmla="*/ 162 w 323"/>
                <a:gd name="T55" fmla="*/ 22 h 278"/>
                <a:gd name="T56" fmla="*/ 162 w 323"/>
                <a:gd name="T57" fmla="*/ 22 h 278"/>
                <a:gd name="T58" fmla="*/ 217 w 323"/>
                <a:gd name="T59" fmla="*/ 46 h 278"/>
                <a:gd name="T60" fmla="*/ 226 w 323"/>
                <a:gd name="T61" fmla="*/ 137 h 278"/>
                <a:gd name="T62" fmla="*/ 195 w 323"/>
                <a:gd name="T63" fmla="*/ 208 h 278"/>
                <a:gd name="T64" fmla="*/ 192 w 323"/>
                <a:gd name="T65" fmla="*/ 229 h 278"/>
                <a:gd name="T66" fmla="*/ 222 w 323"/>
                <a:gd name="T67" fmla="*/ 256 h 278"/>
                <a:gd name="T68" fmla="*/ 254 w 323"/>
                <a:gd name="T69" fmla="*/ 263 h 278"/>
                <a:gd name="T70" fmla="*/ 304 w 323"/>
                <a:gd name="T71" fmla="*/ 275 h 278"/>
                <a:gd name="T72" fmla="*/ 311 w 323"/>
                <a:gd name="T73" fmla="*/ 278 h 278"/>
                <a:gd name="T74" fmla="*/ 319 w 323"/>
                <a:gd name="T75" fmla="*/ 274 h 278"/>
                <a:gd name="T76" fmla="*/ 318 w 323"/>
                <a:gd name="T77" fmla="*/ 25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3" h="278">
                  <a:moveTo>
                    <a:pt x="318" y="259"/>
                  </a:moveTo>
                  <a:cubicBezTo>
                    <a:pt x="306" y="249"/>
                    <a:pt x="281" y="245"/>
                    <a:pt x="257" y="241"/>
                  </a:cubicBezTo>
                  <a:cubicBezTo>
                    <a:pt x="246" y="240"/>
                    <a:pt x="235" y="238"/>
                    <a:pt x="229" y="236"/>
                  </a:cubicBezTo>
                  <a:cubicBezTo>
                    <a:pt x="220" y="232"/>
                    <a:pt x="214" y="226"/>
                    <a:pt x="212" y="223"/>
                  </a:cubicBezTo>
                  <a:cubicBezTo>
                    <a:pt x="212" y="221"/>
                    <a:pt x="212" y="221"/>
                    <a:pt x="213" y="220"/>
                  </a:cubicBezTo>
                  <a:cubicBezTo>
                    <a:pt x="226" y="202"/>
                    <a:pt x="240" y="170"/>
                    <a:pt x="246" y="142"/>
                  </a:cubicBezTo>
                  <a:cubicBezTo>
                    <a:pt x="258" y="95"/>
                    <a:pt x="253" y="58"/>
                    <a:pt x="233" y="33"/>
                  </a:cubicBezTo>
                  <a:cubicBezTo>
                    <a:pt x="207" y="0"/>
                    <a:pt x="163" y="1"/>
                    <a:pt x="161" y="1"/>
                  </a:cubicBezTo>
                  <a:cubicBezTo>
                    <a:pt x="161" y="1"/>
                    <a:pt x="161" y="1"/>
                    <a:pt x="161" y="1"/>
                  </a:cubicBezTo>
                  <a:cubicBezTo>
                    <a:pt x="158" y="1"/>
                    <a:pt x="116" y="1"/>
                    <a:pt x="90" y="33"/>
                  </a:cubicBezTo>
                  <a:cubicBezTo>
                    <a:pt x="70" y="58"/>
                    <a:pt x="65" y="95"/>
                    <a:pt x="77" y="142"/>
                  </a:cubicBezTo>
                  <a:cubicBezTo>
                    <a:pt x="83" y="170"/>
                    <a:pt x="97" y="202"/>
                    <a:pt x="110" y="220"/>
                  </a:cubicBezTo>
                  <a:cubicBezTo>
                    <a:pt x="111" y="221"/>
                    <a:pt x="111" y="221"/>
                    <a:pt x="111" y="223"/>
                  </a:cubicBezTo>
                  <a:cubicBezTo>
                    <a:pt x="110" y="226"/>
                    <a:pt x="103" y="232"/>
                    <a:pt x="94" y="236"/>
                  </a:cubicBezTo>
                  <a:cubicBezTo>
                    <a:pt x="88" y="238"/>
                    <a:pt x="77" y="240"/>
                    <a:pt x="66" y="241"/>
                  </a:cubicBezTo>
                  <a:cubicBezTo>
                    <a:pt x="42" y="245"/>
                    <a:pt x="17" y="249"/>
                    <a:pt x="5" y="259"/>
                  </a:cubicBezTo>
                  <a:cubicBezTo>
                    <a:pt x="1" y="263"/>
                    <a:pt x="0" y="270"/>
                    <a:pt x="4" y="274"/>
                  </a:cubicBezTo>
                  <a:cubicBezTo>
                    <a:pt x="6" y="277"/>
                    <a:pt x="9" y="278"/>
                    <a:pt x="12" y="278"/>
                  </a:cubicBezTo>
                  <a:cubicBezTo>
                    <a:pt x="15" y="278"/>
                    <a:pt x="17" y="277"/>
                    <a:pt x="19" y="275"/>
                  </a:cubicBezTo>
                  <a:cubicBezTo>
                    <a:pt x="27" y="269"/>
                    <a:pt x="51" y="265"/>
                    <a:pt x="69" y="263"/>
                  </a:cubicBezTo>
                  <a:cubicBezTo>
                    <a:pt x="82" y="261"/>
                    <a:pt x="94" y="259"/>
                    <a:pt x="101" y="256"/>
                  </a:cubicBezTo>
                  <a:cubicBezTo>
                    <a:pt x="117" y="250"/>
                    <a:pt x="128" y="240"/>
                    <a:pt x="131" y="229"/>
                  </a:cubicBezTo>
                  <a:cubicBezTo>
                    <a:pt x="133" y="221"/>
                    <a:pt x="132" y="214"/>
                    <a:pt x="128" y="208"/>
                  </a:cubicBezTo>
                  <a:cubicBezTo>
                    <a:pt x="116" y="192"/>
                    <a:pt x="103" y="162"/>
                    <a:pt x="97" y="137"/>
                  </a:cubicBezTo>
                  <a:cubicBezTo>
                    <a:pt x="88" y="96"/>
                    <a:pt x="91" y="66"/>
                    <a:pt x="106" y="46"/>
                  </a:cubicBezTo>
                  <a:cubicBezTo>
                    <a:pt x="126" y="22"/>
                    <a:pt x="160" y="22"/>
                    <a:pt x="161" y="22"/>
                  </a:cubicBezTo>
                  <a:cubicBezTo>
                    <a:pt x="161" y="22"/>
                    <a:pt x="161" y="22"/>
                    <a:pt x="162" y="22"/>
                  </a:cubicBezTo>
                  <a:cubicBezTo>
                    <a:pt x="162" y="22"/>
                    <a:pt x="162" y="22"/>
                    <a:pt x="162" y="22"/>
                  </a:cubicBezTo>
                  <a:cubicBezTo>
                    <a:pt x="162" y="22"/>
                    <a:pt x="162" y="22"/>
                    <a:pt x="162" y="22"/>
                  </a:cubicBezTo>
                  <a:cubicBezTo>
                    <a:pt x="162" y="22"/>
                    <a:pt x="197" y="22"/>
                    <a:pt x="217" y="46"/>
                  </a:cubicBezTo>
                  <a:cubicBezTo>
                    <a:pt x="232" y="66"/>
                    <a:pt x="235" y="96"/>
                    <a:pt x="226" y="137"/>
                  </a:cubicBezTo>
                  <a:cubicBezTo>
                    <a:pt x="220" y="162"/>
                    <a:pt x="207" y="192"/>
                    <a:pt x="195" y="208"/>
                  </a:cubicBezTo>
                  <a:cubicBezTo>
                    <a:pt x="191" y="214"/>
                    <a:pt x="190" y="221"/>
                    <a:pt x="192" y="229"/>
                  </a:cubicBezTo>
                  <a:cubicBezTo>
                    <a:pt x="195" y="240"/>
                    <a:pt x="206" y="250"/>
                    <a:pt x="222" y="256"/>
                  </a:cubicBezTo>
                  <a:cubicBezTo>
                    <a:pt x="229" y="259"/>
                    <a:pt x="241" y="261"/>
                    <a:pt x="254" y="263"/>
                  </a:cubicBezTo>
                  <a:cubicBezTo>
                    <a:pt x="272" y="265"/>
                    <a:pt x="296" y="269"/>
                    <a:pt x="304" y="275"/>
                  </a:cubicBezTo>
                  <a:cubicBezTo>
                    <a:pt x="306" y="277"/>
                    <a:pt x="308" y="278"/>
                    <a:pt x="311" y="278"/>
                  </a:cubicBezTo>
                  <a:cubicBezTo>
                    <a:pt x="314" y="278"/>
                    <a:pt x="317" y="277"/>
                    <a:pt x="319" y="274"/>
                  </a:cubicBezTo>
                  <a:cubicBezTo>
                    <a:pt x="323" y="270"/>
                    <a:pt x="322" y="263"/>
                    <a:pt x="318" y="25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100">
                <a:latin typeface="+mn-lt"/>
              </a:endParaRPr>
            </a:p>
          </p:txBody>
        </p:sp>
      </p:grpSp>
      <p:grpSp>
        <p:nvGrpSpPr>
          <p:cNvPr id="81" name="Group 489"/>
          <p:cNvGrpSpPr>
            <a:grpSpLocks noChangeAspect="1"/>
          </p:cNvGrpSpPr>
          <p:nvPr/>
        </p:nvGrpSpPr>
        <p:grpSpPr bwMode="auto">
          <a:xfrm>
            <a:off x="9055677" y="3007320"/>
            <a:ext cx="403626" cy="403626"/>
            <a:chOff x="2935" y="2279"/>
            <a:chExt cx="309" cy="309"/>
          </a:xfrm>
          <a:solidFill>
            <a:schemeClr val="accent1"/>
          </a:solidFill>
        </p:grpSpPr>
        <p:sp>
          <p:nvSpPr>
            <p:cNvPr id="99" name="Freeform 490"/>
            <p:cNvSpPr>
              <a:spLocks noEditPoints="1"/>
            </p:cNvSpPr>
            <p:nvPr/>
          </p:nvSpPr>
          <p:spPr bwMode="auto">
            <a:xfrm>
              <a:off x="2998" y="2363"/>
              <a:ext cx="184" cy="113"/>
            </a:xfrm>
            <a:custGeom>
              <a:avLst/>
              <a:gdLst>
                <a:gd name="T0" fmla="*/ 11 w 277"/>
                <a:gd name="T1" fmla="*/ 171 h 171"/>
                <a:gd name="T2" fmla="*/ 267 w 277"/>
                <a:gd name="T3" fmla="*/ 171 h 171"/>
                <a:gd name="T4" fmla="*/ 277 w 277"/>
                <a:gd name="T5" fmla="*/ 160 h 171"/>
                <a:gd name="T6" fmla="*/ 277 w 277"/>
                <a:gd name="T7" fmla="*/ 11 h 171"/>
                <a:gd name="T8" fmla="*/ 267 w 277"/>
                <a:gd name="T9" fmla="*/ 0 h 171"/>
                <a:gd name="T10" fmla="*/ 11 w 277"/>
                <a:gd name="T11" fmla="*/ 0 h 171"/>
                <a:gd name="T12" fmla="*/ 0 w 277"/>
                <a:gd name="T13" fmla="*/ 11 h 171"/>
                <a:gd name="T14" fmla="*/ 0 w 277"/>
                <a:gd name="T15" fmla="*/ 160 h 171"/>
                <a:gd name="T16" fmla="*/ 11 w 277"/>
                <a:gd name="T17" fmla="*/ 171 h 171"/>
                <a:gd name="T18" fmla="*/ 21 w 277"/>
                <a:gd name="T19" fmla="*/ 21 h 171"/>
                <a:gd name="T20" fmla="*/ 256 w 277"/>
                <a:gd name="T21" fmla="*/ 21 h 171"/>
                <a:gd name="T22" fmla="*/ 256 w 277"/>
                <a:gd name="T23" fmla="*/ 149 h 171"/>
                <a:gd name="T24" fmla="*/ 21 w 277"/>
                <a:gd name="T25" fmla="*/ 149 h 171"/>
                <a:gd name="T26" fmla="*/ 21 w 277"/>
                <a:gd name="T27" fmla="*/ 2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7" h="171">
                  <a:moveTo>
                    <a:pt x="11" y="171"/>
                  </a:moveTo>
                  <a:cubicBezTo>
                    <a:pt x="267" y="171"/>
                    <a:pt x="267" y="171"/>
                    <a:pt x="267" y="171"/>
                  </a:cubicBezTo>
                  <a:cubicBezTo>
                    <a:pt x="273" y="171"/>
                    <a:pt x="277" y="166"/>
                    <a:pt x="277" y="160"/>
                  </a:cubicBezTo>
                  <a:cubicBezTo>
                    <a:pt x="277" y="11"/>
                    <a:pt x="277" y="11"/>
                    <a:pt x="277" y="11"/>
                  </a:cubicBezTo>
                  <a:cubicBezTo>
                    <a:pt x="277" y="5"/>
                    <a:pt x="273" y="0"/>
                    <a:pt x="26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6"/>
                    <a:pt x="5" y="171"/>
                    <a:pt x="11" y="171"/>
                  </a:cubicBezTo>
                  <a:close/>
                  <a:moveTo>
                    <a:pt x="21" y="21"/>
                  </a:moveTo>
                  <a:cubicBezTo>
                    <a:pt x="256" y="21"/>
                    <a:pt x="256" y="21"/>
                    <a:pt x="256" y="21"/>
                  </a:cubicBezTo>
                  <a:cubicBezTo>
                    <a:pt x="256" y="149"/>
                    <a:pt x="256" y="149"/>
                    <a:pt x="256" y="149"/>
                  </a:cubicBezTo>
                  <a:cubicBezTo>
                    <a:pt x="21" y="149"/>
                    <a:pt x="21" y="149"/>
                    <a:pt x="21" y="149"/>
                  </a:cubicBezTo>
                  <a:lnTo>
                    <a:pt x="21" y="2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100">
                <a:latin typeface="+mn-lt"/>
              </a:endParaRPr>
            </a:p>
          </p:txBody>
        </p:sp>
        <p:sp>
          <p:nvSpPr>
            <p:cNvPr id="100" name="Freeform 491"/>
            <p:cNvSpPr>
              <a:spLocks/>
            </p:cNvSpPr>
            <p:nvPr/>
          </p:nvSpPr>
          <p:spPr bwMode="auto">
            <a:xfrm>
              <a:off x="2984" y="2490"/>
              <a:ext cx="212" cy="14"/>
            </a:xfrm>
            <a:custGeom>
              <a:avLst/>
              <a:gdLst>
                <a:gd name="T0" fmla="*/ 309 w 320"/>
                <a:gd name="T1" fmla="*/ 0 h 21"/>
                <a:gd name="T2" fmla="*/ 10 w 320"/>
                <a:gd name="T3" fmla="*/ 0 h 21"/>
                <a:gd name="T4" fmla="*/ 0 w 320"/>
                <a:gd name="T5" fmla="*/ 11 h 21"/>
                <a:gd name="T6" fmla="*/ 10 w 320"/>
                <a:gd name="T7" fmla="*/ 21 h 21"/>
                <a:gd name="T8" fmla="*/ 309 w 320"/>
                <a:gd name="T9" fmla="*/ 21 h 21"/>
                <a:gd name="T10" fmla="*/ 320 w 320"/>
                <a:gd name="T11" fmla="*/ 11 h 21"/>
                <a:gd name="T12" fmla="*/ 309 w 320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21">
                  <a:moveTo>
                    <a:pt x="30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7"/>
                    <a:pt x="4" y="21"/>
                    <a:pt x="10" y="21"/>
                  </a:cubicBezTo>
                  <a:cubicBezTo>
                    <a:pt x="309" y="21"/>
                    <a:pt x="309" y="21"/>
                    <a:pt x="309" y="21"/>
                  </a:cubicBezTo>
                  <a:cubicBezTo>
                    <a:pt x="315" y="21"/>
                    <a:pt x="320" y="17"/>
                    <a:pt x="320" y="11"/>
                  </a:cubicBezTo>
                  <a:cubicBezTo>
                    <a:pt x="320" y="5"/>
                    <a:pt x="315" y="0"/>
                    <a:pt x="309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100">
                <a:latin typeface="+mn-lt"/>
              </a:endParaRPr>
            </a:p>
          </p:txBody>
        </p:sp>
        <p:sp>
          <p:nvSpPr>
            <p:cNvPr id="101" name="Freeform 492"/>
            <p:cNvSpPr>
              <a:spLocks noEditPoints="1"/>
            </p:cNvSpPr>
            <p:nvPr/>
          </p:nvSpPr>
          <p:spPr bwMode="auto">
            <a:xfrm>
              <a:off x="2935" y="2279"/>
              <a:ext cx="309" cy="309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100">
                <a:latin typeface="+mn-lt"/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9610546" y="2984189"/>
            <a:ext cx="2312347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it-IT" sz="1050" b="1" dirty="0" smtClean="0">
                <a:solidFill>
                  <a:srgbClr val="313131"/>
                </a:solidFill>
              </a:rPr>
              <a:t>«</a:t>
            </a:r>
            <a:r>
              <a:rPr lang="it-IT" sz="1050" b="1" dirty="0">
                <a:solidFill>
                  <a:srgbClr val="313131"/>
                </a:solidFill>
              </a:rPr>
              <a:t>tecnologiche</a:t>
            </a:r>
            <a:r>
              <a:rPr lang="it-IT" sz="1050" b="1" dirty="0" smtClean="0">
                <a:solidFill>
                  <a:srgbClr val="313131"/>
                </a:solidFill>
              </a:rPr>
              <a:t>»</a:t>
            </a:r>
            <a:r>
              <a:rPr lang="it-IT" sz="1050" dirty="0" smtClean="0">
                <a:solidFill>
                  <a:srgbClr val="313131"/>
                </a:solidFill>
              </a:rPr>
              <a:t>,</a:t>
            </a:r>
            <a:r>
              <a:rPr lang="it-IT" sz="1050" b="1" dirty="0" smtClean="0">
                <a:solidFill>
                  <a:srgbClr val="313131"/>
                </a:solidFill>
              </a:rPr>
              <a:t> </a:t>
            </a:r>
            <a:r>
              <a:rPr lang="it-IT" sz="1050" dirty="0" smtClean="0">
                <a:solidFill>
                  <a:srgbClr val="313131"/>
                </a:solidFill>
              </a:rPr>
              <a:t>es</a:t>
            </a:r>
            <a:r>
              <a:rPr lang="it-IT" sz="1050" dirty="0">
                <a:solidFill>
                  <a:srgbClr val="313131"/>
                </a:solidFill>
              </a:rPr>
              <a:t>. sistemi informativi, digitalizzazione, </a:t>
            </a:r>
            <a:r>
              <a:rPr lang="it-IT" sz="1050" dirty="0" smtClean="0">
                <a:solidFill>
                  <a:srgbClr val="313131"/>
                </a:solidFill>
              </a:rPr>
              <a:t>ecc.</a:t>
            </a:r>
            <a:endParaRPr lang="en-US" sz="1050" dirty="0">
              <a:solidFill>
                <a:srgbClr val="313131"/>
              </a:solidFill>
            </a:endParaRPr>
          </a:p>
        </p:txBody>
      </p:sp>
      <p:grpSp>
        <p:nvGrpSpPr>
          <p:cNvPr id="83" name="Group 979"/>
          <p:cNvGrpSpPr>
            <a:grpSpLocks noChangeAspect="1"/>
          </p:cNvGrpSpPr>
          <p:nvPr/>
        </p:nvGrpSpPr>
        <p:grpSpPr bwMode="auto">
          <a:xfrm>
            <a:off x="9055745" y="3628871"/>
            <a:ext cx="404275" cy="405583"/>
            <a:chOff x="2047" y="4253"/>
            <a:chExt cx="309" cy="310"/>
          </a:xfrm>
          <a:solidFill>
            <a:schemeClr val="accent1"/>
          </a:solidFill>
        </p:grpSpPr>
        <p:sp>
          <p:nvSpPr>
            <p:cNvPr id="85" name="Freeform 980"/>
            <p:cNvSpPr>
              <a:spLocks noEditPoints="1"/>
            </p:cNvSpPr>
            <p:nvPr/>
          </p:nvSpPr>
          <p:spPr bwMode="auto">
            <a:xfrm>
              <a:off x="2047" y="4253"/>
              <a:ext cx="309" cy="310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100">
                <a:latin typeface="+mn-lt"/>
              </a:endParaRPr>
            </a:p>
          </p:txBody>
        </p:sp>
        <p:sp>
          <p:nvSpPr>
            <p:cNvPr id="97" name="Freeform 981"/>
            <p:cNvSpPr>
              <a:spLocks/>
            </p:cNvSpPr>
            <p:nvPr/>
          </p:nvSpPr>
          <p:spPr bwMode="auto">
            <a:xfrm>
              <a:off x="2110" y="4471"/>
              <a:ext cx="99" cy="14"/>
            </a:xfrm>
            <a:custGeom>
              <a:avLst/>
              <a:gdLst>
                <a:gd name="T0" fmla="*/ 139 w 149"/>
                <a:gd name="T1" fmla="*/ 0 h 21"/>
                <a:gd name="T2" fmla="*/ 11 w 149"/>
                <a:gd name="T3" fmla="*/ 0 h 21"/>
                <a:gd name="T4" fmla="*/ 0 w 149"/>
                <a:gd name="T5" fmla="*/ 10 h 21"/>
                <a:gd name="T6" fmla="*/ 11 w 149"/>
                <a:gd name="T7" fmla="*/ 21 h 21"/>
                <a:gd name="T8" fmla="*/ 139 w 149"/>
                <a:gd name="T9" fmla="*/ 21 h 21"/>
                <a:gd name="T10" fmla="*/ 149 w 149"/>
                <a:gd name="T11" fmla="*/ 10 h 21"/>
                <a:gd name="T12" fmla="*/ 139 w 149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1">
                  <a:moveTo>
                    <a:pt x="13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45" y="21"/>
                    <a:pt x="149" y="16"/>
                    <a:pt x="149" y="10"/>
                  </a:cubicBezTo>
                  <a:cubicBezTo>
                    <a:pt x="149" y="4"/>
                    <a:pt x="145" y="0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100">
                <a:latin typeface="+mn-lt"/>
              </a:endParaRPr>
            </a:p>
          </p:txBody>
        </p:sp>
        <p:sp>
          <p:nvSpPr>
            <p:cNvPr id="98" name="Freeform 982"/>
            <p:cNvSpPr>
              <a:spLocks noEditPoints="1"/>
            </p:cNvSpPr>
            <p:nvPr/>
          </p:nvSpPr>
          <p:spPr bwMode="auto">
            <a:xfrm>
              <a:off x="2130" y="4320"/>
              <a:ext cx="164" cy="165"/>
            </a:xfrm>
            <a:custGeom>
              <a:avLst/>
              <a:gdLst>
                <a:gd name="T0" fmla="*/ 244 w 248"/>
                <a:gd name="T1" fmla="*/ 230 h 248"/>
                <a:gd name="T2" fmla="*/ 148 w 248"/>
                <a:gd name="T3" fmla="*/ 132 h 248"/>
                <a:gd name="T4" fmla="*/ 148 w 248"/>
                <a:gd name="T5" fmla="*/ 132 h 248"/>
                <a:gd name="T6" fmla="*/ 185 w 248"/>
                <a:gd name="T7" fmla="*/ 95 h 248"/>
                <a:gd name="T8" fmla="*/ 193 w 248"/>
                <a:gd name="T9" fmla="*/ 98 h 248"/>
                <a:gd name="T10" fmla="*/ 200 w 248"/>
                <a:gd name="T11" fmla="*/ 95 h 248"/>
                <a:gd name="T12" fmla="*/ 200 w 248"/>
                <a:gd name="T13" fmla="*/ 79 h 248"/>
                <a:gd name="T14" fmla="*/ 125 w 248"/>
                <a:gd name="T15" fmla="*/ 4 h 248"/>
                <a:gd name="T16" fmla="*/ 110 w 248"/>
                <a:gd name="T17" fmla="*/ 4 h 248"/>
                <a:gd name="T18" fmla="*/ 110 w 248"/>
                <a:gd name="T19" fmla="*/ 19 h 248"/>
                <a:gd name="T20" fmla="*/ 19 w 248"/>
                <a:gd name="T21" fmla="*/ 110 h 248"/>
                <a:gd name="T22" fmla="*/ 4 w 248"/>
                <a:gd name="T23" fmla="*/ 110 h 248"/>
                <a:gd name="T24" fmla="*/ 4 w 248"/>
                <a:gd name="T25" fmla="*/ 125 h 248"/>
                <a:gd name="T26" fmla="*/ 80 w 248"/>
                <a:gd name="T27" fmla="*/ 200 h 248"/>
                <a:gd name="T28" fmla="*/ 87 w 248"/>
                <a:gd name="T29" fmla="*/ 203 h 248"/>
                <a:gd name="T30" fmla="*/ 95 w 248"/>
                <a:gd name="T31" fmla="*/ 200 h 248"/>
                <a:gd name="T32" fmla="*/ 95 w 248"/>
                <a:gd name="T33" fmla="*/ 185 h 248"/>
                <a:gd name="T34" fmla="*/ 95 w 248"/>
                <a:gd name="T35" fmla="*/ 185 h 248"/>
                <a:gd name="T36" fmla="*/ 132 w 248"/>
                <a:gd name="T37" fmla="*/ 147 h 248"/>
                <a:gd name="T38" fmla="*/ 229 w 248"/>
                <a:gd name="T39" fmla="*/ 245 h 248"/>
                <a:gd name="T40" fmla="*/ 237 w 248"/>
                <a:gd name="T41" fmla="*/ 248 h 248"/>
                <a:gd name="T42" fmla="*/ 244 w 248"/>
                <a:gd name="T43" fmla="*/ 245 h 248"/>
                <a:gd name="T44" fmla="*/ 244 w 248"/>
                <a:gd name="T45" fmla="*/ 230 h 248"/>
                <a:gd name="T46" fmla="*/ 34 w 248"/>
                <a:gd name="T47" fmla="*/ 125 h 248"/>
                <a:gd name="T48" fmla="*/ 125 w 248"/>
                <a:gd name="T49" fmla="*/ 34 h 248"/>
                <a:gd name="T50" fmla="*/ 170 w 248"/>
                <a:gd name="T51" fmla="*/ 79 h 248"/>
                <a:gd name="T52" fmla="*/ 80 w 248"/>
                <a:gd name="T53" fmla="*/ 170 h 248"/>
                <a:gd name="T54" fmla="*/ 34 w 248"/>
                <a:gd name="T55" fmla="*/ 12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44" y="230"/>
                  </a:moveTo>
                  <a:cubicBezTo>
                    <a:pt x="148" y="132"/>
                    <a:pt x="148" y="132"/>
                    <a:pt x="148" y="132"/>
                  </a:cubicBezTo>
                  <a:cubicBezTo>
                    <a:pt x="148" y="132"/>
                    <a:pt x="148" y="132"/>
                    <a:pt x="148" y="132"/>
                  </a:cubicBezTo>
                  <a:cubicBezTo>
                    <a:pt x="185" y="95"/>
                    <a:pt x="185" y="95"/>
                    <a:pt x="185" y="95"/>
                  </a:cubicBezTo>
                  <a:cubicBezTo>
                    <a:pt x="187" y="97"/>
                    <a:pt x="190" y="98"/>
                    <a:pt x="193" y="98"/>
                  </a:cubicBezTo>
                  <a:cubicBezTo>
                    <a:pt x="196" y="98"/>
                    <a:pt x="198" y="97"/>
                    <a:pt x="200" y="95"/>
                  </a:cubicBezTo>
                  <a:cubicBezTo>
                    <a:pt x="205" y="90"/>
                    <a:pt x="205" y="84"/>
                    <a:pt x="200" y="79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1" y="0"/>
                    <a:pt x="114" y="0"/>
                    <a:pt x="110" y="4"/>
                  </a:cubicBezTo>
                  <a:cubicBezTo>
                    <a:pt x="106" y="8"/>
                    <a:pt x="106" y="15"/>
                    <a:pt x="110" y="19"/>
                  </a:cubicBezTo>
                  <a:cubicBezTo>
                    <a:pt x="19" y="110"/>
                    <a:pt x="19" y="110"/>
                    <a:pt x="19" y="110"/>
                  </a:cubicBezTo>
                  <a:cubicBezTo>
                    <a:pt x="15" y="105"/>
                    <a:pt x="8" y="105"/>
                    <a:pt x="4" y="110"/>
                  </a:cubicBezTo>
                  <a:cubicBezTo>
                    <a:pt x="0" y="114"/>
                    <a:pt x="0" y="121"/>
                    <a:pt x="4" y="125"/>
                  </a:cubicBezTo>
                  <a:cubicBezTo>
                    <a:pt x="80" y="200"/>
                    <a:pt x="80" y="200"/>
                    <a:pt x="80" y="200"/>
                  </a:cubicBezTo>
                  <a:cubicBezTo>
                    <a:pt x="82" y="202"/>
                    <a:pt x="84" y="203"/>
                    <a:pt x="87" y="203"/>
                  </a:cubicBezTo>
                  <a:cubicBezTo>
                    <a:pt x="90" y="203"/>
                    <a:pt x="93" y="202"/>
                    <a:pt x="95" y="200"/>
                  </a:cubicBezTo>
                  <a:cubicBezTo>
                    <a:pt x="99" y="196"/>
                    <a:pt x="99" y="189"/>
                    <a:pt x="95" y="185"/>
                  </a:cubicBezTo>
                  <a:cubicBezTo>
                    <a:pt x="95" y="185"/>
                    <a:pt x="95" y="185"/>
                    <a:pt x="95" y="185"/>
                  </a:cubicBezTo>
                  <a:cubicBezTo>
                    <a:pt x="132" y="147"/>
                    <a:pt x="132" y="147"/>
                    <a:pt x="132" y="147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31" y="247"/>
                    <a:pt x="234" y="248"/>
                    <a:pt x="237" y="248"/>
                  </a:cubicBezTo>
                  <a:cubicBezTo>
                    <a:pt x="239" y="248"/>
                    <a:pt x="242" y="247"/>
                    <a:pt x="244" y="245"/>
                  </a:cubicBezTo>
                  <a:cubicBezTo>
                    <a:pt x="248" y="241"/>
                    <a:pt x="248" y="234"/>
                    <a:pt x="244" y="230"/>
                  </a:cubicBezTo>
                  <a:close/>
                  <a:moveTo>
                    <a:pt x="34" y="125"/>
                  </a:moveTo>
                  <a:cubicBezTo>
                    <a:pt x="125" y="34"/>
                    <a:pt x="125" y="34"/>
                    <a:pt x="125" y="34"/>
                  </a:cubicBezTo>
                  <a:cubicBezTo>
                    <a:pt x="170" y="79"/>
                    <a:pt x="170" y="79"/>
                    <a:pt x="170" y="79"/>
                  </a:cubicBezTo>
                  <a:cubicBezTo>
                    <a:pt x="80" y="170"/>
                    <a:pt x="80" y="170"/>
                    <a:pt x="80" y="170"/>
                  </a:cubicBezTo>
                  <a:lnTo>
                    <a:pt x="34" y="12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100">
                <a:latin typeface="+mn-lt"/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9620138" y="3605535"/>
            <a:ext cx="2160000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SzPct val="100000"/>
            </a:pPr>
            <a:r>
              <a:rPr lang="it-IT" sz="1050" b="1" dirty="0" smtClean="0">
                <a:solidFill>
                  <a:srgbClr val="313131"/>
                </a:solidFill>
              </a:rPr>
              <a:t>«</a:t>
            </a:r>
            <a:r>
              <a:rPr lang="it-IT" sz="1050" b="1" dirty="0">
                <a:solidFill>
                  <a:srgbClr val="313131"/>
                </a:solidFill>
              </a:rPr>
              <a:t>normative</a:t>
            </a:r>
            <a:r>
              <a:rPr lang="it-IT" sz="1050" b="1" dirty="0" smtClean="0">
                <a:solidFill>
                  <a:srgbClr val="313131"/>
                </a:solidFill>
              </a:rPr>
              <a:t>»</a:t>
            </a:r>
            <a:r>
              <a:rPr lang="it-IT" sz="1050" dirty="0" smtClean="0">
                <a:solidFill>
                  <a:srgbClr val="313131"/>
                </a:solidFill>
              </a:rPr>
              <a:t>, es. mancanza di leggi, regolamenti </a:t>
            </a:r>
            <a:r>
              <a:rPr lang="it-IT" sz="1050" dirty="0">
                <a:solidFill>
                  <a:srgbClr val="313131"/>
                </a:solidFill>
              </a:rPr>
              <a:t>di livello </a:t>
            </a:r>
            <a:r>
              <a:rPr lang="it-IT" sz="1050" dirty="0" smtClean="0">
                <a:solidFill>
                  <a:srgbClr val="313131"/>
                </a:solidFill>
              </a:rPr>
              <a:t>regionale, ecc.</a:t>
            </a:r>
            <a:endParaRPr lang="en-US" sz="1050" dirty="0">
              <a:solidFill>
                <a:srgbClr val="31313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559" y="1198503"/>
            <a:ext cx="5591131" cy="141955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88986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75385" y="402586"/>
            <a:ext cx="11346715" cy="698501"/>
          </a:xfrm>
        </p:spPr>
        <p:txBody>
          <a:bodyPr/>
          <a:lstStyle/>
          <a:p>
            <a:r>
              <a:rPr lang="it-IT" b="1" dirty="0"/>
              <a:t>Il nuovo modello di funzionamento: </a:t>
            </a:r>
            <a:r>
              <a:rPr lang="it-IT" b="1" dirty="0" smtClean="0"/>
              <a:t>lo stato dell’arte</a:t>
            </a:r>
            <a:endParaRPr lang="it-IT" i="1" dirty="0"/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gray">
          <a:xfrm rot="16200000">
            <a:off x="798821" y="1771481"/>
            <a:ext cx="338829" cy="161892"/>
          </a:xfrm>
          <a:prstGeom prst="rect">
            <a:avLst/>
          </a:prstGeom>
          <a:noFill/>
          <a:ln w="38100" algn="ctr">
            <a:solidFill>
              <a:srgbClr val="86BC2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8900" tIns="88900" rIns="88900" bIns="88900" anchor="ctr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endParaRPr lang="it-IT" altLang="it-IT" sz="1600" b="1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gray">
          <a:xfrm>
            <a:off x="442912" y="1384367"/>
            <a:ext cx="11306175" cy="375946"/>
          </a:xfrm>
          <a:prstGeom prst="rect">
            <a:avLst/>
          </a:prstGeom>
          <a:solidFill>
            <a:srgbClr val="86BC25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324000" bIns="88900" rtlCol="0" anchor="ctr"/>
          <a:lstStyle/>
          <a:p>
            <a:pPr marL="0" indent="0">
              <a:spcBef>
                <a:spcPts val="600"/>
              </a:spcBef>
              <a:spcAft>
                <a:spcPts val="1800"/>
              </a:spcAft>
              <a:buClr>
                <a:srgbClr val="86BC25"/>
              </a:buClr>
              <a:buSzPct val="100000"/>
            </a:pPr>
            <a:endParaRPr lang="it-IT" altLang="it-IT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29"/>
          <p:cNvSpPr txBox="1">
            <a:spLocks noChangeArrowheads="1"/>
          </p:cNvSpPr>
          <p:nvPr/>
        </p:nvSpPr>
        <p:spPr bwMode="auto">
          <a:xfrm>
            <a:off x="1675139" y="4368783"/>
            <a:ext cx="9846301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71450" indent="-17145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894013" indent="-608013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351213" indent="-608013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808413" indent="-608013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265613" indent="-608013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5400"/>
              </a:spcAft>
              <a:buClr>
                <a:srgbClr val="86BC25"/>
              </a:buClr>
              <a:buSzPct val="100000"/>
            </a:pPr>
            <a:r>
              <a:rPr lang="it-IT" altLang="it-IT" sz="1200" dirty="0" smtClean="0">
                <a:latin typeface="+mn-lt"/>
              </a:rPr>
              <a:t>Entro il mese di luglio saranno </a:t>
            </a:r>
            <a:r>
              <a:rPr lang="it-IT" altLang="it-IT" sz="1200" b="1" dirty="0" smtClean="0">
                <a:latin typeface="+mn-lt"/>
              </a:rPr>
              <a:t>completati i lavori su undici dei </a:t>
            </a:r>
            <a:r>
              <a:rPr lang="it-IT" altLang="it-IT" sz="1200" b="1" dirty="0" err="1" smtClean="0">
                <a:latin typeface="+mn-lt"/>
              </a:rPr>
              <a:t>ventitre</a:t>
            </a:r>
            <a:r>
              <a:rPr lang="it-IT" altLang="it-IT" sz="1200" b="1" dirty="0" smtClean="0">
                <a:latin typeface="+mn-lt"/>
              </a:rPr>
              <a:t> </a:t>
            </a:r>
            <a:r>
              <a:rPr lang="it-IT" altLang="it-IT" sz="1200" b="1" dirty="0" err="1" smtClean="0">
                <a:latin typeface="+mn-lt"/>
              </a:rPr>
              <a:t>Macroprocessi</a:t>
            </a:r>
            <a:r>
              <a:rPr lang="it-IT" altLang="it-IT" sz="1200" b="1" dirty="0" smtClean="0">
                <a:latin typeface="+mn-lt"/>
              </a:rPr>
              <a:t> </a:t>
            </a:r>
            <a:r>
              <a:rPr lang="it-IT" altLang="it-IT" sz="1200" dirty="0" smtClean="0">
                <a:latin typeface="+mn-lt"/>
              </a:rPr>
              <a:t>complessivamente identificati all’interno dell’Amministrazione</a:t>
            </a:r>
            <a:endParaRPr lang="it-IT" altLang="it-IT" sz="1200" i="1" dirty="0" smtClean="0">
              <a:latin typeface="+mn-lt"/>
            </a:endParaRPr>
          </a:p>
        </p:txBody>
      </p:sp>
      <p:sp>
        <p:nvSpPr>
          <p:cNvPr id="17" name="Oval 24"/>
          <p:cNvSpPr>
            <a:spLocks noChangeArrowheads="1"/>
          </p:cNvSpPr>
          <p:nvPr/>
        </p:nvSpPr>
        <p:spPr bwMode="gray">
          <a:xfrm>
            <a:off x="532007" y="2021840"/>
            <a:ext cx="872456" cy="872458"/>
          </a:xfrm>
          <a:prstGeom prst="ellipse">
            <a:avLst/>
          </a:prstGeom>
          <a:noFill/>
          <a:ln w="38100" algn="ctr">
            <a:solidFill>
              <a:srgbClr val="86BC2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8900" tIns="88900" rIns="88900" bIns="88900" anchor="ctr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endParaRPr lang="it-IT" altLang="it-IT" sz="1400" b="1">
              <a:solidFill>
                <a:schemeClr val="bg1"/>
              </a:solidFill>
            </a:endParaRPr>
          </a:p>
        </p:txBody>
      </p:sp>
      <p:sp>
        <p:nvSpPr>
          <p:cNvPr id="18" name="Rectangle 27"/>
          <p:cNvSpPr>
            <a:spLocks noChangeArrowheads="1"/>
          </p:cNvSpPr>
          <p:nvPr/>
        </p:nvSpPr>
        <p:spPr bwMode="gray">
          <a:xfrm rot="16200000">
            <a:off x="595495" y="1636221"/>
            <a:ext cx="745482" cy="13961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900" tIns="88900" rIns="88900" bIns="88900" anchor="ctr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endParaRPr lang="it-IT" altLang="it-IT" sz="1600" b="1">
              <a:solidFill>
                <a:schemeClr val="bg1"/>
              </a:solidFill>
            </a:endParaRPr>
          </a:p>
        </p:txBody>
      </p:sp>
      <p:sp>
        <p:nvSpPr>
          <p:cNvPr id="25" name="Oval 24"/>
          <p:cNvSpPr>
            <a:spLocks noChangeArrowheads="1"/>
          </p:cNvSpPr>
          <p:nvPr/>
        </p:nvSpPr>
        <p:spPr bwMode="gray">
          <a:xfrm>
            <a:off x="532007" y="3095950"/>
            <a:ext cx="872456" cy="872458"/>
          </a:xfrm>
          <a:prstGeom prst="ellipse">
            <a:avLst/>
          </a:prstGeom>
          <a:noFill/>
          <a:ln w="38100" algn="ctr">
            <a:solidFill>
              <a:srgbClr val="86BC2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8900" tIns="88900" rIns="88900" bIns="88900" anchor="ctr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endParaRPr lang="it-IT" altLang="it-IT" sz="1400" b="1">
              <a:solidFill>
                <a:schemeClr val="bg1"/>
              </a:solidFill>
            </a:endParaRPr>
          </a:p>
        </p:txBody>
      </p:sp>
      <p:sp>
        <p:nvSpPr>
          <p:cNvPr id="26" name="TextBox 29"/>
          <p:cNvSpPr txBox="1">
            <a:spLocks noChangeArrowheads="1"/>
          </p:cNvSpPr>
          <p:nvPr/>
        </p:nvSpPr>
        <p:spPr bwMode="auto">
          <a:xfrm>
            <a:off x="1675139" y="2242626"/>
            <a:ext cx="98463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71450" indent="-17145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894013" indent="-608013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351213" indent="-608013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808413" indent="-608013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265613" indent="-608013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0" indent="0" defTabSz="914400" eaLnBrk="1" fontAlgn="auto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it-IT" sz="1200" dirty="0" smtClean="0">
                <a:solidFill>
                  <a:prstClr val="black"/>
                </a:solidFill>
                <a:latin typeface="+mn-lt"/>
              </a:rPr>
              <a:t>Nel mese di maggio </a:t>
            </a:r>
            <a:r>
              <a:rPr lang="it-IT" sz="1200" b="1" dirty="0" smtClean="0">
                <a:solidFill>
                  <a:prstClr val="black"/>
                </a:solidFill>
                <a:latin typeface="+mn-lt"/>
              </a:rPr>
              <a:t>sono stati completati i lavori </a:t>
            </a:r>
            <a:r>
              <a:rPr lang="it-IT" sz="1200" dirty="0" smtClean="0">
                <a:solidFill>
                  <a:prstClr val="black"/>
                </a:solidFill>
                <a:latin typeface="+mn-lt"/>
              </a:rPr>
              <a:t>(mappatura dei flussi, individuazione di criticità e proposta di potenziali soluzioni) </a:t>
            </a:r>
            <a:r>
              <a:rPr lang="it-IT" sz="1200" b="1" dirty="0" smtClean="0">
                <a:solidFill>
                  <a:prstClr val="black"/>
                </a:solidFill>
                <a:latin typeface="+mn-lt"/>
              </a:rPr>
              <a:t>sui </a:t>
            </a:r>
            <a:r>
              <a:rPr lang="it-IT" sz="1200" b="1" dirty="0" err="1" smtClean="0">
                <a:solidFill>
                  <a:prstClr val="black"/>
                </a:solidFill>
                <a:latin typeface="+mn-lt"/>
              </a:rPr>
              <a:t>Macroprocessi</a:t>
            </a:r>
            <a:r>
              <a:rPr lang="it-IT" sz="1200" b="1" dirty="0" smtClean="0">
                <a:solidFill>
                  <a:prstClr val="black"/>
                </a:solidFill>
                <a:latin typeface="+mn-lt"/>
              </a:rPr>
              <a:t> maggiormente rilevanti per l’Amministrazione</a:t>
            </a:r>
          </a:p>
        </p:txBody>
      </p:sp>
      <p:sp>
        <p:nvSpPr>
          <p:cNvPr id="27" name="Oval 24"/>
          <p:cNvSpPr>
            <a:spLocks noChangeArrowheads="1"/>
          </p:cNvSpPr>
          <p:nvPr/>
        </p:nvSpPr>
        <p:spPr bwMode="gray">
          <a:xfrm>
            <a:off x="532007" y="4165403"/>
            <a:ext cx="872456" cy="872458"/>
          </a:xfrm>
          <a:prstGeom prst="ellipse">
            <a:avLst/>
          </a:prstGeom>
          <a:noFill/>
          <a:ln w="38100" algn="ctr">
            <a:solidFill>
              <a:srgbClr val="86BC2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8900" tIns="88900" rIns="88900" bIns="88900" anchor="ctr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endParaRPr lang="it-IT" altLang="it-IT" sz="1400" b="1">
              <a:solidFill>
                <a:schemeClr val="bg1"/>
              </a:solidFill>
            </a:endParaRPr>
          </a:p>
        </p:txBody>
      </p:sp>
      <p:sp>
        <p:nvSpPr>
          <p:cNvPr id="28" name="TextBox 29"/>
          <p:cNvSpPr txBox="1">
            <a:spLocks noChangeArrowheads="1"/>
          </p:cNvSpPr>
          <p:nvPr/>
        </p:nvSpPr>
        <p:spPr bwMode="auto">
          <a:xfrm>
            <a:off x="1675139" y="3316736"/>
            <a:ext cx="9846301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71450" indent="-17145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894013" indent="-608013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351213" indent="-608013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808413" indent="-608013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265613" indent="-608013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0" indent="0" defTabSz="914400" eaLnBrk="1" fontAlgn="auto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it-IT" sz="1200" dirty="0" smtClean="0">
                <a:solidFill>
                  <a:srgbClr val="313131"/>
                </a:solidFill>
                <a:latin typeface="+mn-lt"/>
              </a:rPr>
              <a:t>Per i cinque </a:t>
            </a:r>
            <a:r>
              <a:rPr lang="it-IT" sz="1200" dirty="0" err="1" smtClean="0">
                <a:solidFill>
                  <a:srgbClr val="313131"/>
                </a:solidFill>
                <a:latin typeface="+mn-lt"/>
              </a:rPr>
              <a:t>macroprocessi</a:t>
            </a:r>
            <a:r>
              <a:rPr lang="it-IT" sz="1200" dirty="0" smtClean="0">
                <a:solidFill>
                  <a:srgbClr val="313131"/>
                </a:solidFill>
                <a:latin typeface="+mn-lt"/>
              </a:rPr>
              <a:t> completati nel mese di maggio sono state individuate e si è iniziata la formalizzazione delle </a:t>
            </a:r>
            <a:r>
              <a:rPr lang="it-IT" sz="1200" b="1" dirty="0" smtClean="0">
                <a:solidFill>
                  <a:srgbClr val="313131"/>
                </a:solidFill>
                <a:latin typeface="+mn-lt"/>
              </a:rPr>
              <a:t>soluzioni di breve termine</a:t>
            </a:r>
            <a:endParaRPr lang="it-IT" sz="1200" b="1" dirty="0">
              <a:solidFill>
                <a:srgbClr val="313131"/>
              </a:solidFill>
              <a:latin typeface="+mn-lt"/>
            </a:endParaRPr>
          </a:p>
        </p:txBody>
      </p:sp>
      <p:sp>
        <p:nvSpPr>
          <p:cNvPr id="29" name="Oval 24"/>
          <p:cNvSpPr>
            <a:spLocks noChangeArrowheads="1"/>
          </p:cNvSpPr>
          <p:nvPr/>
        </p:nvSpPr>
        <p:spPr bwMode="gray">
          <a:xfrm>
            <a:off x="532007" y="5244170"/>
            <a:ext cx="872456" cy="872458"/>
          </a:xfrm>
          <a:prstGeom prst="ellipse">
            <a:avLst/>
          </a:prstGeom>
          <a:noFill/>
          <a:ln w="38100" algn="ctr">
            <a:solidFill>
              <a:srgbClr val="86BC2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8900" tIns="88900" rIns="88900" bIns="88900" anchor="ctr"/>
          <a:lstStyle/>
          <a:p>
            <a:pPr algn="ctr">
              <a:lnSpc>
                <a:spcPct val="106000"/>
              </a:lnSpc>
              <a:buFont typeface="Wingdings 2" panose="05020102010507070707" pitchFamily="18" charset="2"/>
              <a:buNone/>
            </a:pPr>
            <a:endParaRPr lang="it-IT" altLang="it-IT" sz="1400" b="1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675139" y="5464956"/>
            <a:ext cx="9846301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71450" indent="-171450"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894013" indent="-608013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3351213" indent="-608013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808413" indent="-608013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4265613" indent="-608013" defTabSz="1217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marL="0" indent="0" defTabSz="914400" eaLnBrk="1" fontAlgn="auto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it-IT" sz="1200" dirty="0" smtClean="0">
                <a:solidFill>
                  <a:srgbClr val="313131"/>
                </a:solidFill>
                <a:latin typeface="+mn-lt"/>
              </a:rPr>
              <a:t>Si è cominciato a ragionare sulla </a:t>
            </a:r>
            <a:r>
              <a:rPr lang="it-IT" sz="1200" b="1" dirty="0" smtClean="0">
                <a:solidFill>
                  <a:srgbClr val="313131"/>
                </a:solidFill>
                <a:latin typeface="+mn-lt"/>
              </a:rPr>
              <a:t>definizione di azioni sistemiche </a:t>
            </a:r>
            <a:r>
              <a:rPr lang="it-IT" sz="1200" dirty="0" smtClean="0">
                <a:solidFill>
                  <a:srgbClr val="313131"/>
                </a:solidFill>
                <a:latin typeface="+mn-lt"/>
              </a:rPr>
              <a:t>partendo dalle criticità comuni e trasversali ai </a:t>
            </a:r>
            <a:r>
              <a:rPr lang="it-IT" sz="1200" dirty="0" err="1">
                <a:solidFill>
                  <a:srgbClr val="313131"/>
                </a:solidFill>
                <a:latin typeface="+mn-lt"/>
              </a:rPr>
              <a:t>M</a:t>
            </a:r>
            <a:r>
              <a:rPr lang="it-IT" sz="1200" dirty="0" err="1" smtClean="0">
                <a:solidFill>
                  <a:srgbClr val="313131"/>
                </a:solidFill>
                <a:latin typeface="+mn-lt"/>
              </a:rPr>
              <a:t>acroprocessi</a:t>
            </a:r>
            <a:r>
              <a:rPr lang="it-IT" sz="1200" dirty="0" smtClean="0">
                <a:solidFill>
                  <a:srgbClr val="313131"/>
                </a:solidFill>
                <a:latin typeface="+mn-lt"/>
              </a:rPr>
              <a:t> lavorati</a:t>
            </a:r>
            <a:endParaRPr lang="it-IT" sz="1200" dirty="0">
              <a:solidFill>
                <a:srgbClr val="313131"/>
              </a:solidFill>
              <a:latin typeface="+mn-lt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887289" y="2847937"/>
            <a:ext cx="161892" cy="294374"/>
            <a:chOff x="928902" y="2951655"/>
            <a:chExt cx="161892" cy="220055"/>
          </a:xfrm>
        </p:grpSpPr>
        <p:sp>
          <p:nvSpPr>
            <p:cNvPr id="34" name="Rectangle 23"/>
            <p:cNvSpPr>
              <a:spLocks noChangeArrowheads="1"/>
            </p:cNvSpPr>
            <p:nvPr/>
          </p:nvSpPr>
          <p:spPr bwMode="gray">
            <a:xfrm rot="16200000">
              <a:off x="938306" y="2980737"/>
              <a:ext cx="143084" cy="161892"/>
            </a:xfrm>
            <a:prstGeom prst="rect">
              <a:avLst/>
            </a:prstGeom>
            <a:noFill/>
            <a:ln w="38100" algn="ctr">
              <a:solidFill>
                <a:srgbClr val="86BC25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8900" tIns="88900" rIns="88900" bIns="88900" anchor="ctr"/>
            <a:lstStyle/>
            <a:p>
              <a:pPr algn="ctr">
                <a:lnSpc>
                  <a:spcPct val="106000"/>
                </a:lnSpc>
                <a:buFont typeface="Wingdings 2" panose="05020102010507070707" pitchFamily="18" charset="2"/>
                <a:buNone/>
              </a:pPr>
              <a:endParaRPr lang="it-IT" altLang="it-IT" sz="1600" b="1">
                <a:solidFill>
                  <a:schemeClr val="bg1"/>
                </a:solidFill>
              </a:endParaRPr>
            </a:p>
          </p:txBody>
        </p:sp>
        <p:sp>
          <p:nvSpPr>
            <p:cNvPr id="35" name="Rectangle 27"/>
            <p:cNvSpPr>
              <a:spLocks noChangeArrowheads="1"/>
            </p:cNvSpPr>
            <p:nvPr/>
          </p:nvSpPr>
          <p:spPr bwMode="gray">
            <a:xfrm rot="16200000">
              <a:off x="899821" y="2993253"/>
              <a:ext cx="220055" cy="136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8900" tIns="88900" rIns="88900" bIns="88900" anchor="ctr"/>
            <a:lstStyle/>
            <a:p>
              <a:pPr algn="ctr">
                <a:lnSpc>
                  <a:spcPct val="106000"/>
                </a:lnSpc>
                <a:buFont typeface="Wingdings 2" panose="05020102010507070707" pitchFamily="18" charset="2"/>
                <a:buNone/>
              </a:pPr>
              <a:endParaRPr lang="it-IT" altLang="it-IT" sz="16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87289" y="3908324"/>
            <a:ext cx="161892" cy="294374"/>
            <a:chOff x="928902" y="2951655"/>
            <a:chExt cx="161892" cy="220055"/>
          </a:xfrm>
        </p:grpSpPr>
        <p:sp>
          <p:nvSpPr>
            <p:cNvPr id="37" name="Rectangle 23"/>
            <p:cNvSpPr>
              <a:spLocks noChangeArrowheads="1"/>
            </p:cNvSpPr>
            <p:nvPr/>
          </p:nvSpPr>
          <p:spPr bwMode="gray">
            <a:xfrm rot="16200000">
              <a:off x="938306" y="2980737"/>
              <a:ext cx="143084" cy="161892"/>
            </a:xfrm>
            <a:prstGeom prst="rect">
              <a:avLst/>
            </a:prstGeom>
            <a:noFill/>
            <a:ln w="38100" algn="ctr">
              <a:solidFill>
                <a:srgbClr val="86BC25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8900" tIns="88900" rIns="88900" bIns="88900" anchor="ctr"/>
            <a:lstStyle/>
            <a:p>
              <a:pPr algn="ctr">
                <a:lnSpc>
                  <a:spcPct val="106000"/>
                </a:lnSpc>
                <a:buFont typeface="Wingdings 2" panose="05020102010507070707" pitchFamily="18" charset="2"/>
                <a:buNone/>
              </a:pPr>
              <a:endParaRPr lang="it-IT" altLang="it-IT" sz="1600" b="1">
                <a:solidFill>
                  <a:schemeClr val="bg1"/>
                </a:solidFill>
              </a:endParaRPr>
            </a:p>
          </p:txBody>
        </p:sp>
        <p:sp>
          <p:nvSpPr>
            <p:cNvPr id="38" name="Rectangle 27"/>
            <p:cNvSpPr>
              <a:spLocks noChangeArrowheads="1"/>
            </p:cNvSpPr>
            <p:nvPr/>
          </p:nvSpPr>
          <p:spPr bwMode="gray">
            <a:xfrm rot="16200000">
              <a:off x="899821" y="2993253"/>
              <a:ext cx="220055" cy="136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8900" tIns="88900" rIns="88900" bIns="88900" anchor="ctr"/>
            <a:lstStyle/>
            <a:p>
              <a:pPr algn="ctr">
                <a:lnSpc>
                  <a:spcPct val="106000"/>
                </a:lnSpc>
                <a:buFont typeface="Wingdings 2" panose="05020102010507070707" pitchFamily="18" charset="2"/>
                <a:buNone/>
              </a:pPr>
              <a:endParaRPr lang="it-IT" altLang="it-IT" sz="16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87289" y="4996157"/>
            <a:ext cx="161892" cy="294374"/>
            <a:chOff x="928902" y="2951655"/>
            <a:chExt cx="161892" cy="220055"/>
          </a:xfrm>
        </p:grpSpPr>
        <p:sp>
          <p:nvSpPr>
            <p:cNvPr id="40" name="Rectangle 23"/>
            <p:cNvSpPr>
              <a:spLocks noChangeArrowheads="1"/>
            </p:cNvSpPr>
            <p:nvPr/>
          </p:nvSpPr>
          <p:spPr bwMode="gray">
            <a:xfrm rot="16200000">
              <a:off x="938306" y="2980737"/>
              <a:ext cx="143084" cy="161892"/>
            </a:xfrm>
            <a:prstGeom prst="rect">
              <a:avLst/>
            </a:prstGeom>
            <a:noFill/>
            <a:ln w="38100" algn="ctr">
              <a:solidFill>
                <a:srgbClr val="86BC25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8900" tIns="88900" rIns="88900" bIns="88900" anchor="ctr"/>
            <a:lstStyle/>
            <a:p>
              <a:pPr algn="ctr">
                <a:lnSpc>
                  <a:spcPct val="106000"/>
                </a:lnSpc>
                <a:buFont typeface="Wingdings 2" panose="05020102010507070707" pitchFamily="18" charset="2"/>
                <a:buNone/>
              </a:pPr>
              <a:endParaRPr lang="it-IT" altLang="it-IT" sz="1600" b="1">
                <a:solidFill>
                  <a:schemeClr val="bg1"/>
                </a:solidFill>
              </a:endParaRPr>
            </a:p>
          </p:txBody>
        </p:sp>
        <p:sp>
          <p:nvSpPr>
            <p:cNvPr id="41" name="Rectangle 27"/>
            <p:cNvSpPr>
              <a:spLocks noChangeArrowheads="1"/>
            </p:cNvSpPr>
            <p:nvPr/>
          </p:nvSpPr>
          <p:spPr bwMode="gray">
            <a:xfrm rot="16200000">
              <a:off x="899821" y="2993253"/>
              <a:ext cx="220055" cy="1368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8900" tIns="88900" rIns="88900" bIns="88900" anchor="ctr"/>
            <a:lstStyle/>
            <a:p>
              <a:pPr algn="ctr">
                <a:lnSpc>
                  <a:spcPct val="106000"/>
                </a:lnSpc>
                <a:buFont typeface="Wingdings 2" panose="05020102010507070707" pitchFamily="18" charset="2"/>
                <a:buNone/>
              </a:pPr>
              <a:endParaRPr lang="it-IT" altLang="it-IT" sz="1600" b="1">
                <a:solidFill>
                  <a:schemeClr val="bg1"/>
                </a:solidFill>
              </a:endParaRPr>
            </a:p>
          </p:txBody>
        </p:sp>
      </p:grp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307" y="3193779"/>
            <a:ext cx="676800" cy="676800"/>
          </a:xfrm>
          <a:prstGeom prst="ellipse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18" y="5341999"/>
            <a:ext cx="679679" cy="6768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7" t="12857" r="12857" b="12857"/>
          <a:stretch/>
        </p:blipFill>
        <p:spPr>
          <a:xfrm>
            <a:off x="616837" y="4250235"/>
            <a:ext cx="702794" cy="702794"/>
          </a:xfrm>
          <a:prstGeom prst="ellipse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6837" y="2106671"/>
            <a:ext cx="702796" cy="70279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09986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1"/>
          <p:cNvSpPr>
            <a:spLocks noGrp="1"/>
          </p:cNvSpPr>
          <p:nvPr>
            <p:ph type="title"/>
          </p:nvPr>
        </p:nvSpPr>
        <p:spPr>
          <a:xfrm>
            <a:off x="2619910" y="2632799"/>
            <a:ext cx="9072081" cy="1592403"/>
          </a:xfrm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it-IT" dirty="0" smtClean="0">
                <a:solidFill>
                  <a:schemeClr val="tx1"/>
                </a:solidFill>
              </a:rPr>
              <a:t>Esempi di prime soluzioni proposte</a:t>
            </a:r>
            <a:endParaRPr lang="en-US" i="1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443020" y="0"/>
            <a:ext cx="0" cy="6858000"/>
          </a:xfrm>
          <a:prstGeom prst="line">
            <a:avLst/>
          </a:prstGeom>
          <a:ln w="66675">
            <a:solidFill>
              <a:srgbClr val="00A3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2341659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gray">
          <a:xfrm>
            <a:off x="11482939" y="6429676"/>
            <a:ext cx="404261" cy="221381"/>
          </a:xfrm>
          <a:prstGeom prst="rect">
            <a:avLst/>
          </a:prstGeom>
          <a:solidFill>
            <a:schemeClr val="bg1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n-US" sz="16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957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1566053"/>
              </p:ext>
            </p:extLst>
          </p:nvPr>
        </p:nvGraphicFramePr>
        <p:xfrm>
          <a:off x="923107" y="1390112"/>
          <a:ext cx="10917700" cy="49458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177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36467">
                <a:tc>
                  <a:txBody>
                    <a:bodyPr/>
                    <a:lstStyle/>
                    <a:p>
                      <a:pPr algn="l" rtl="0" fontAlgn="ctr"/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BBBCB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36467">
                <a:tc>
                  <a:txBody>
                    <a:bodyPr/>
                    <a:lstStyle/>
                    <a:p>
                      <a:pPr algn="l" rtl="0" fontAlgn="ctr"/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36467">
                <a:tc>
                  <a:txBody>
                    <a:bodyPr/>
                    <a:lstStyle/>
                    <a:p>
                      <a:pPr algn="l" rtl="0" fontAlgn="ctr"/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54878892"/>
                  </a:ext>
                </a:extLst>
              </a:tr>
              <a:tr h="1236467">
                <a:tc>
                  <a:txBody>
                    <a:bodyPr/>
                    <a:lstStyle/>
                    <a:p>
                      <a:pPr algn="l" rtl="0" fontAlgn="ctr"/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24" name="Rectangle 123"/>
          <p:cNvSpPr/>
          <p:nvPr/>
        </p:nvSpPr>
        <p:spPr bwMode="gray">
          <a:xfrm>
            <a:off x="923107" y="1213202"/>
            <a:ext cx="10917700" cy="20160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it-IT" sz="1200" b="1" dirty="0" smtClean="0">
                <a:solidFill>
                  <a:schemeClr val="bg1"/>
                </a:solidFill>
              </a:rPr>
              <a:t>Avvio della Procedura di Selezione</a:t>
            </a:r>
            <a:endParaRPr lang="en-US" sz="1200" b="1" dirty="0" smtClean="0">
              <a:solidFill>
                <a:schemeClr val="bg1"/>
              </a:solidFill>
            </a:endParaRPr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75385" y="402586"/>
            <a:ext cx="11346715" cy="698501"/>
          </a:xfrm>
        </p:spPr>
        <p:txBody>
          <a:bodyPr/>
          <a:lstStyle/>
          <a:p>
            <a:r>
              <a:rPr lang="it-IT" b="1" dirty="0" smtClean="0"/>
              <a:t>«</a:t>
            </a:r>
            <a:r>
              <a:rPr lang="it-IT" b="1" dirty="0"/>
              <a:t>Gestione e Attuazione – Aiuti a Titolarità</a:t>
            </a:r>
            <a:r>
              <a:rPr lang="it-IT" b="1" dirty="0" smtClean="0"/>
              <a:t>»</a:t>
            </a:r>
            <a:br>
              <a:rPr lang="it-IT" b="1" dirty="0" smtClean="0"/>
            </a:br>
            <a:r>
              <a:rPr lang="it-IT" i="1" dirty="0" smtClean="0"/>
              <a:t>Rappresentazione del Flusso</a:t>
            </a:r>
            <a:endParaRPr lang="it-IT" b="1" i="1" dirty="0"/>
          </a:p>
        </p:txBody>
      </p:sp>
      <p:sp>
        <p:nvSpPr>
          <p:cNvPr id="56" name="TextBox 55"/>
          <p:cNvSpPr txBox="1"/>
          <p:nvPr/>
        </p:nvSpPr>
        <p:spPr>
          <a:xfrm>
            <a:off x="60959" y="1916200"/>
            <a:ext cx="862148" cy="12311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 fontAlgn="ctr">
              <a:defRPr sz="800" b="1">
                <a:solidFill>
                  <a:srgbClr val="000000"/>
                </a:solidFill>
              </a:defRPr>
            </a:lvl1pPr>
          </a:lstStyle>
          <a:p>
            <a:r>
              <a:rPr lang="it-IT" dirty="0" smtClean="0"/>
              <a:t>UCO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-15677" y="3189743"/>
            <a:ext cx="1015420" cy="12311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lIns="0" tIns="0" rIns="0" bIns="0" rtlCol="0">
            <a:spAutoFit/>
          </a:bodyPr>
          <a:lstStyle/>
          <a:p>
            <a:pPr algn="ctr" fontAlgn="ctr"/>
            <a:r>
              <a:rPr lang="it-IT" sz="800" b="1" dirty="0" smtClean="0">
                <a:solidFill>
                  <a:srgbClr val="000000"/>
                </a:solidFill>
              </a:rPr>
              <a:t>ADG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959" y="4422059"/>
            <a:ext cx="862148" cy="12311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lIns="0" tIns="0" rIns="0" bIns="0" rtlCol="0">
            <a:spAutoFit/>
          </a:bodyPr>
          <a:lstStyle/>
          <a:p>
            <a:pPr algn="ctr" fontAlgn="ctr"/>
            <a:r>
              <a:rPr lang="it-IT" sz="800" b="1" dirty="0" smtClean="0">
                <a:solidFill>
                  <a:srgbClr val="000000"/>
                </a:solidFill>
              </a:rPr>
              <a:t>CDR</a:t>
            </a:r>
            <a:endParaRPr lang="en-US" sz="800" b="1" dirty="0">
              <a:solidFill>
                <a:srgbClr val="000000"/>
              </a:solidFill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387680" y="1724157"/>
            <a:ext cx="1080000" cy="594000"/>
            <a:chOff x="4449501" y="1417952"/>
            <a:chExt cx="916321" cy="557948"/>
          </a:xfrm>
        </p:grpSpPr>
        <p:sp>
          <p:nvSpPr>
            <p:cNvPr id="60" name="Rectangle 32"/>
            <p:cNvSpPr>
              <a:spLocks noChangeArrowheads="1"/>
            </p:cNvSpPr>
            <p:nvPr/>
          </p:nvSpPr>
          <p:spPr bwMode="auto">
            <a:xfrm>
              <a:off x="4449501" y="1417952"/>
              <a:ext cx="916321" cy="55794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8288" rIns="1828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600" dirty="0" smtClean="0">
                  <a:solidFill>
                    <a:schemeClr val="accent2"/>
                  </a:solidFill>
                  <a:latin typeface="+mj-lt"/>
                  <a:cs typeface="Verdana" panose="020B0604030504040204" pitchFamily="34" charset="0"/>
                </a:rPr>
                <a:t>TRASMISSIONE AVVISO, COMPLETO DI ALLEGATI E FORMULARI, A ADG</a:t>
              </a:r>
            </a:p>
          </p:txBody>
        </p:sp>
        <p:sp>
          <p:nvSpPr>
            <p:cNvPr id="61" name="Rectangle 6"/>
            <p:cNvSpPr>
              <a:spLocks noChangeArrowheads="1"/>
            </p:cNvSpPr>
            <p:nvPr/>
          </p:nvSpPr>
          <p:spPr bwMode="gray">
            <a:xfrm rot="10800000" flipV="1">
              <a:off x="4449501" y="1420614"/>
              <a:ext cx="333379" cy="82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0" rIns="7200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95000"/>
                </a:lnSpc>
              </a:pPr>
              <a:r>
                <a:rPr lang="en-GB" altLang="it-IT" sz="600" dirty="0" smtClean="0">
                  <a:solidFill>
                    <a:schemeClr val="bg1"/>
                  </a:solidFill>
                  <a:latin typeface="+mj-lt"/>
                  <a:cs typeface="Verdana" panose="020B0604030504040204" pitchFamily="34" charset="0"/>
                </a:rPr>
                <a:t>1.2a</a:t>
              </a:r>
              <a:endParaRPr lang="en-GB" altLang="it-IT" sz="600" dirty="0">
                <a:solidFill>
                  <a:schemeClr val="bg1"/>
                </a:solidFill>
                <a:latin typeface="+mj-lt"/>
                <a:cs typeface="Verdana" panose="020B0604030504040204" pitchFamily="34" charset="0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60959" y="5654694"/>
            <a:ext cx="862148" cy="123111"/>
          </a:xfrm>
          <a:prstGeom prst="rect">
            <a:avLst/>
          </a:prstGeom>
          <a:noFill/>
          <a:ln>
            <a:noFill/>
            <a:prstDash val="sysDash"/>
          </a:ln>
        </p:spPr>
        <p:txBody>
          <a:bodyPr wrap="square" lIns="0" tIns="0" rIns="0" bIns="0" rtlCol="0">
            <a:spAutoFit/>
          </a:bodyPr>
          <a:lstStyle/>
          <a:p>
            <a:pPr algn="ctr" fontAlgn="ctr"/>
            <a:r>
              <a:rPr lang="it-IT" sz="800" b="1" dirty="0" smtClean="0">
                <a:solidFill>
                  <a:srgbClr val="000000"/>
                </a:solidFill>
              </a:rPr>
              <a:t>RAGIONERIA</a:t>
            </a:r>
            <a:endParaRPr lang="en-US" sz="800" b="1" dirty="0">
              <a:solidFill>
                <a:srgbClr val="000000"/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6146731" y="1724157"/>
            <a:ext cx="1080000" cy="594000"/>
            <a:chOff x="4449501" y="1417952"/>
            <a:chExt cx="916321" cy="557948"/>
          </a:xfrm>
        </p:grpSpPr>
        <p:sp>
          <p:nvSpPr>
            <p:cNvPr id="64" name="Rectangle 32"/>
            <p:cNvSpPr>
              <a:spLocks noChangeArrowheads="1"/>
            </p:cNvSpPr>
            <p:nvPr/>
          </p:nvSpPr>
          <p:spPr bwMode="auto">
            <a:xfrm>
              <a:off x="4449501" y="1417952"/>
              <a:ext cx="916321" cy="55794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8288" rIns="1828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600" dirty="0" smtClean="0">
                  <a:solidFill>
                    <a:schemeClr val="accent2"/>
                  </a:solidFill>
                  <a:latin typeface="+mj-lt"/>
                  <a:cs typeface="Verdana" panose="020B0604030504040204" pitchFamily="34" charset="0"/>
                </a:rPr>
                <a:t>SOTTOPOSIZIONE DELL’AVVISO ALLA FIRMA DEL DG DEL CDR</a:t>
              </a:r>
            </a:p>
          </p:txBody>
        </p:sp>
        <p:sp>
          <p:nvSpPr>
            <p:cNvPr id="65" name="Rectangle 6"/>
            <p:cNvSpPr>
              <a:spLocks noChangeArrowheads="1"/>
            </p:cNvSpPr>
            <p:nvPr/>
          </p:nvSpPr>
          <p:spPr bwMode="gray">
            <a:xfrm rot="10800000" flipV="1">
              <a:off x="4449501" y="1420614"/>
              <a:ext cx="333379" cy="82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0" rIns="7200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95000"/>
                </a:lnSpc>
              </a:pPr>
              <a:r>
                <a:rPr lang="en-GB" altLang="it-IT" sz="600" dirty="0" smtClean="0">
                  <a:solidFill>
                    <a:schemeClr val="bg1"/>
                  </a:solidFill>
                  <a:latin typeface="+mj-lt"/>
                  <a:cs typeface="Verdana" panose="020B0604030504040204" pitchFamily="34" charset="0"/>
                </a:rPr>
                <a:t>1.3</a:t>
              </a:r>
              <a:endParaRPr lang="en-GB" altLang="it-IT" sz="600" dirty="0">
                <a:solidFill>
                  <a:schemeClr val="bg1"/>
                </a:solidFill>
                <a:latin typeface="+mj-lt"/>
                <a:cs typeface="Verdana" panose="020B060403050404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220991" y="4186614"/>
            <a:ext cx="1080000" cy="594000"/>
            <a:chOff x="4449501" y="1417952"/>
            <a:chExt cx="916321" cy="557948"/>
          </a:xfrm>
        </p:grpSpPr>
        <p:sp>
          <p:nvSpPr>
            <p:cNvPr id="67" name="Rectangle 32"/>
            <p:cNvSpPr>
              <a:spLocks noChangeArrowheads="1"/>
            </p:cNvSpPr>
            <p:nvPr/>
          </p:nvSpPr>
          <p:spPr bwMode="auto">
            <a:xfrm>
              <a:off x="4449501" y="1417952"/>
              <a:ext cx="916321" cy="55794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8288" rIns="1828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600" dirty="0" smtClean="0">
                  <a:solidFill>
                    <a:schemeClr val="accent2"/>
                  </a:solidFill>
                  <a:latin typeface="+mj-lt"/>
                  <a:cs typeface="Verdana" panose="020B0604030504040204" pitchFamily="34" charset="0"/>
                </a:rPr>
                <a:t>ADOZIONE DELL’AVVISO  E PRENOTAZIONE DI IMPEGNO DELLE RISORSE FIN. CON DECRETO</a:t>
              </a:r>
            </a:p>
          </p:txBody>
        </p:sp>
        <p:sp>
          <p:nvSpPr>
            <p:cNvPr id="68" name="Rectangle 6"/>
            <p:cNvSpPr>
              <a:spLocks noChangeArrowheads="1"/>
            </p:cNvSpPr>
            <p:nvPr/>
          </p:nvSpPr>
          <p:spPr bwMode="gray">
            <a:xfrm rot="10800000" flipV="1">
              <a:off x="4449501" y="1420614"/>
              <a:ext cx="333379" cy="82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0" rIns="7200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95000"/>
                </a:lnSpc>
              </a:pPr>
              <a:r>
                <a:rPr lang="en-GB" altLang="it-IT" sz="600" dirty="0" smtClean="0">
                  <a:solidFill>
                    <a:schemeClr val="bg1"/>
                  </a:solidFill>
                  <a:latin typeface="+mj-lt"/>
                  <a:cs typeface="Verdana" panose="020B0604030504040204" pitchFamily="34" charset="0"/>
                </a:rPr>
                <a:t>1.4</a:t>
              </a:r>
              <a:endParaRPr lang="en-GB" altLang="it-IT" sz="600" dirty="0">
                <a:solidFill>
                  <a:schemeClr val="bg1"/>
                </a:solidFill>
                <a:latin typeface="+mj-lt"/>
                <a:cs typeface="Verdana" panose="020B060403050404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8459843" y="1724157"/>
            <a:ext cx="1080000" cy="594000"/>
            <a:chOff x="4449501" y="1417952"/>
            <a:chExt cx="916321" cy="557948"/>
          </a:xfrm>
        </p:grpSpPr>
        <p:sp>
          <p:nvSpPr>
            <p:cNvPr id="70" name="Rectangle 32"/>
            <p:cNvSpPr>
              <a:spLocks noChangeArrowheads="1"/>
            </p:cNvSpPr>
            <p:nvPr/>
          </p:nvSpPr>
          <p:spPr bwMode="auto">
            <a:xfrm>
              <a:off x="4449501" y="1417952"/>
              <a:ext cx="916321" cy="55794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8288" rIns="1828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600" dirty="0" smtClean="0">
                  <a:solidFill>
                    <a:schemeClr val="accent2"/>
                  </a:solidFill>
                  <a:latin typeface="+mj-lt"/>
                  <a:cs typeface="Verdana" panose="020B0604030504040204" pitchFamily="34" charset="0"/>
                </a:rPr>
                <a:t>TRASMISSIONE DECRETO DI APPROVAZIONE E PRENOTAZ. IMPEGNO A RAGIONERIA COMPETENTE</a:t>
              </a:r>
            </a:p>
          </p:txBody>
        </p:sp>
        <p:sp>
          <p:nvSpPr>
            <p:cNvPr id="71" name="Rectangle 6"/>
            <p:cNvSpPr>
              <a:spLocks noChangeArrowheads="1"/>
            </p:cNvSpPr>
            <p:nvPr/>
          </p:nvSpPr>
          <p:spPr bwMode="gray">
            <a:xfrm rot="10800000" flipV="1">
              <a:off x="4449501" y="1420614"/>
              <a:ext cx="333379" cy="82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0" rIns="7200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95000"/>
                </a:lnSpc>
              </a:pPr>
              <a:r>
                <a:rPr lang="en-GB" altLang="it-IT" sz="600" dirty="0" smtClean="0">
                  <a:solidFill>
                    <a:schemeClr val="bg1"/>
                  </a:solidFill>
                  <a:latin typeface="+mj-lt"/>
                  <a:cs typeface="Verdana" panose="020B0604030504040204" pitchFamily="34" charset="0"/>
                </a:rPr>
                <a:t>1.5</a:t>
              </a:r>
              <a:endParaRPr lang="en-GB" altLang="it-IT" sz="600" dirty="0">
                <a:solidFill>
                  <a:schemeClr val="bg1"/>
                </a:solidFill>
                <a:latin typeface="+mj-lt"/>
                <a:cs typeface="Verdana" panose="020B060403050404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9698695" y="5419249"/>
            <a:ext cx="1080000" cy="594000"/>
            <a:chOff x="4449501" y="1417952"/>
            <a:chExt cx="916321" cy="557948"/>
          </a:xfrm>
        </p:grpSpPr>
        <p:sp>
          <p:nvSpPr>
            <p:cNvPr id="77" name="Rectangle 32"/>
            <p:cNvSpPr>
              <a:spLocks noChangeArrowheads="1"/>
            </p:cNvSpPr>
            <p:nvPr/>
          </p:nvSpPr>
          <p:spPr bwMode="auto">
            <a:xfrm>
              <a:off x="4449501" y="1417952"/>
              <a:ext cx="916321" cy="55794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8288" rIns="1828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600" dirty="0" smtClean="0">
                  <a:solidFill>
                    <a:schemeClr val="accent2"/>
                  </a:solidFill>
                  <a:latin typeface="+mj-lt"/>
                  <a:cs typeface="Verdana" panose="020B0604030504040204" pitchFamily="34" charset="0"/>
                </a:rPr>
                <a:t>RICEZIONE DECRETO ED EFFETTUAZIONE VERIFICHE DI COMPETENZA</a:t>
              </a:r>
            </a:p>
          </p:txBody>
        </p:sp>
        <p:sp>
          <p:nvSpPr>
            <p:cNvPr id="78" name="Rectangle 6"/>
            <p:cNvSpPr>
              <a:spLocks noChangeArrowheads="1"/>
            </p:cNvSpPr>
            <p:nvPr/>
          </p:nvSpPr>
          <p:spPr bwMode="gray">
            <a:xfrm rot="10800000" flipV="1">
              <a:off x="4449501" y="1420614"/>
              <a:ext cx="333379" cy="82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0" rIns="7200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95000"/>
                </a:lnSpc>
              </a:pPr>
              <a:r>
                <a:rPr lang="en-GB" altLang="it-IT" sz="600" dirty="0" smtClean="0">
                  <a:solidFill>
                    <a:schemeClr val="bg1"/>
                  </a:solidFill>
                  <a:latin typeface="+mj-lt"/>
                  <a:cs typeface="Verdana" panose="020B0604030504040204" pitchFamily="34" charset="0"/>
                </a:rPr>
                <a:t>1.6b</a:t>
              </a:r>
              <a:endParaRPr lang="en-GB" altLang="it-IT" sz="600" dirty="0">
                <a:solidFill>
                  <a:schemeClr val="bg1"/>
                </a:solidFill>
                <a:latin typeface="+mj-lt"/>
                <a:cs typeface="Verdana" panose="020B060403050404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698695" y="2954298"/>
            <a:ext cx="1080000" cy="594000"/>
            <a:chOff x="4449501" y="1417952"/>
            <a:chExt cx="916321" cy="557948"/>
          </a:xfrm>
        </p:grpSpPr>
        <p:sp>
          <p:nvSpPr>
            <p:cNvPr id="75" name="Rectangle 32"/>
            <p:cNvSpPr>
              <a:spLocks noChangeArrowheads="1"/>
            </p:cNvSpPr>
            <p:nvPr/>
          </p:nvSpPr>
          <p:spPr bwMode="auto">
            <a:xfrm>
              <a:off x="4449501" y="1417952"/>
              <a:ext cx="916321" cy="55794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8288" rIns="1828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600" dirty="0" smtClean="0">
                  <a:solidFill>
                    <a:schemeClr val="accent2"/>
                  </a:solidFill>
                  <a:latin typeface="+mj-lt"/>
                  <a:cs typeface="Verdana" panose="020B0604030504040204" pitchFamily="34" charset="0"/>
                </a:rPr>
                <a:t>RICEZIONE PER CONOSCENZA DEL DECRETO </a:t>
              </a:r>
            </a:p>
          </p:txBody>
        </p:sp>
        <p:sp>
          <p:nvSpPr>
            <p:cNvPr id="76" name="Rectangle 6"/>
            <p:cNvSpPr>
              <a:spLocks noChangeArrowheads="1"/>
            </p:cNvSpPr>
            <p:nvPr/>
          </p:nvSpPr>
          <p:spPr bwMode="gray">
            <a:xfrm rot="10800000" flipV="1">
              <a:off x="4449501" y="1420614"/>
              <a:ext cx="333379" cy="82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0" rIns="7200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95000"/>
                </a:lnSpc>
              </a:pPr>
              <a:r>
                <a:rPr lang="en-GB" altLang="it-IT" sz="600" dirty="0" smtClean="0">
                  <a:solidFill>
                    <a:schemeClr val="bg1"/>
                  </a:solidFill>
                  <a:latin typeface="+mj-lt"/>
                  <a:cs typeface="Verdana" panose="020B0604030504040204" pitchFamily="34" charset="0"/>
                </a:rPr>
                <a:t>1.6a</a:t>
              </a:r>
              <a:endParaRPr lang="en-GB" altLang="it-IT" sz="600" dirty="0">
                <a:solidFill>
                  <a:schemeClr val="bg1"/>
                </a:solidFill>
                <a:latin typeface="+mj-lt"/>
                <a:cs typeface="Verdana" panose="020B0604030504040204" pitchFamily="34" charset="0"/>
              </a:endParaRPr>
            </a:p>
          </p:txBody>
        </p:sp>
      </p:grpSp>
      <p:cxnSp>
        <p:nvCxnSpPr>
          <p:cNvPr id="81" name="Elbow Connector 80"/>
          <p:cNvCxnSpPr>
            <a:stCxn id="67" idx="0"/>
            <a:endCxn id="70" idx="1"/>
          </p:cNvCxnSpPr>
          <p:nvPr/>
        </p:nvCxnSpPr>
        <p:spPr>
          <a:xfrm rot="5400000" flipH="1" flipV="1">
            <a:off x="7027689" y="2754460"/>
            <a:ext cx="2165457" cy="698852"/>
          </a:xfrm>
          <a:prstGeom prst="bentConnector2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8999843" y="3189743"/>
            <a:ext cx="698852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3474560" y="1865505"/>
            <a:ext cx="64810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it-IT" sz="700" i="1" dirty="0" smtClean="0">
                <a:solidFill>
                  <a:srgbClr val="313131"/>
                </a:solidFill>
              </a:rPr>
              <a:t>Entro 20 gg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459768" y="1860279"/>
            <a:ext cx="64810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it-IT" sz="700" i="1" dirty="0" smtClean="0">
                <a:solidFill>
                  <a:srgbClr val="313131"/>
                </a:solidFill>
              </a:rPr>
              <a:t>Entro 10 gg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658617" y="2451665"/>
            <a:ext cx="64810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it-IT" sz="700" i="1" dirty="0" smtClean="0">
                <a:solidFill>
                  <a:srgbClr val="313131"/>
                </a:solidFill>
              </a:rPr>
              <a:t>Entro 5 gg</a:t>
            </a:r>
          </a:p>
        </p:txBody>
      </p:sp>
      <p:sp>
        <p:nvSpPr>
          <p:cNvPr id="87" name="Diamond 86"/>
          <p:cNvSpPr/>
          <p:nvPr/>
        </p:nvSpPr>
        <p:spPr bwMode="gray">
          <a:xfrm>
            <a:off x="3896112" y="3034471"/>
            <a:ext cx="1484053" cy="433655"/>
          </a:xfrm>
          <a:prstGeom prst="diamond">
            <a:avLst/>
          </a:prstGeom>
          <a:noFill/>
          <a:ln w="28575" algn="ctr">
            <a:solidFill>
              <a:srgbClr val="86BC25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lvl="0" algn="ctr">
              <a:lnSpc>
                <a:spcPct val="106000"/>
              </a:lnSpc>
              <a:defRPr/>
            </a:pPr>
            <a:r>
              <a:rPr lang="it-IT" sz="600" noProof="0" dirty="0" smtClean="0">
                <a:solidFill>
                  <a:srgbClr val="046A38"/>
                </a:solidFill>
                <a:latin typeface="Verdana"/>
                <a:cs typeface="Verdana" panose="020B0604030504040204" pitchFamily="34" charset="0"/>
              </a:rPr>
              <a:t>PARERE CONFORMIT</a:t>
            </a:r>
            <a:r>
              <a:rPr lang="en-US" sz="600" dirty="0">
                <a:solidFill>
                  <a:srgbClr val="046A38"/>
                </a:solidFill>
                <a:latin typeface="Verdana"/>
                <a:cs typeface="Verdana" panose="020B0604030504040204" pitchFamily="34" charset="0"/>
              </a:rPr>
              <a:t>À</a:t>
            </a:r>
            <a:endParaRPr lang="it-IT" sz="600" dirty="0">
              <a:solidFill>
                <a:srgbClr val="046A38"/>
              </a:solidFill>
              <a:latin typeface="Verdana"/>
              <a:cs typeface="Verdana" panose="020B060403050404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284772" y="3046961"/>
            <a:ext cx="325788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it-IT" sz="700" dirty="0" smtClean="0">
                <a:solidFill>
                  <a:srgbClr val="313131"/>
                </a:solidFill>
              </a:rPr>
              <a:t>SI</a:t>
            </a:r>
            <a:endParaRPr lang="en-US" sz="700" dirty="0" smtClean="0">
              <a:solidFill>
                <a:srgbClr val="31313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547635" y="3047685"/>
            <a:ext cx="325788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600"/>
              </a:spcBef>
              <a:buSzPct val="100000"/>
            </a:pPr>
            <a:r>
              <a:rPr lang="it-IT" sz="700" dirty="0" smtClean="0">
                <a:solidFill>
                  <a:srgbClr val="313131"/>
                </a:solidFill>
              </a:rPr>
              <a:t>NO</a:t>
            </a:r>
            <a:endParaRPr lang="en-US" sz="700" dirty="0" smtClean="0">
              <a:solidFill>
                <a:srgbClr val="313131"/>
              </a:solidFill>
            </a:endParaRPr>
          </a:p>
        </p:txBody>
      </p:sp>
      <p:pic>
        <p:nvPicPr>
          <p:cNvPr id="99" name="Picture 2" descr="Image result for alert">
            <a:extLst>
              <a:ext uri="{FF2B5EF4-FFF2-40B4-BE49-F238E27FC236}">
                <a16:creationId xmlns:a16="http://schemas.microsoft.com/office/drawing/2014/main" xmlns="" id="{B400C9A9-0D89-4194-97E1-392600C7B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183" y="3242071"/>
            <a:ext cx="180000" cy="17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8" name="Group 117"/>
          <p:cNvGrpSpPr/>
          <p:nvPr/>
        </p:nvGrpSpPr>
        <p:grpSpPr>
          <a:xfrm>
            <a:off x="2387680" y="2954298"/>
            <a:ext cx="1080000" cy="594000"/>
            <a:chOff x="4449501" y="1417952"/>
            <a:chExt cx="916321" cy="557948"/>
          </a:xfrm>
        </p:grpSpPr>
        <p:sp>
          <p:nvSpPr>
            <p:cNvPr id="119" name="Rectangle 32"/>
            <p:cNvSpPr>
              <a:spLocks noChangeArrowheads="1"/>
            </p:cNvSpPr>
            <p:nvPr/>
          </p:nvSpPr>
          <p:spPr bwMode="auto">
            <a:xfrm>
              <a:off x="4449501" y="1417952"/>
              <a:ext cx="916321" cy="55794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8288" rIns="1828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600" dirty="0" smtClean="0">
                  <a:solidFill>
                    <a:schemeClr val="accent2"/>
                  </a:solidFill>
                  <a:latin typeface="+mj-lt"/>
                  <a:cs typeface="Verdana" panose="020B0604030504040204" pitchFamily="34" charset="0"/>
                </a:rPr>
                <a:t>RICHIESTA DI MODIFICHE E/O INTEGRAZIONI</a:t>
              </a:r>
            </a:p>
          </p:txBody>
        </p:sp>
        <p:sp>
          <p:nvSpPr>
            <p:cNvPr id="120" name="Rectangle 6"/>
            <p:cNvSpPr>
              <a:spLocks noChangeArrowheads="1"/>
            </p:cNvSpPr>
            <p:nvPr/>
          </p:nvSpPr>
          <p:spPr bwMode="gray">
            <a:xfrm rot="10800000" flipV="1">
              <a:off x="4449501" y="1420614"/>
              <a:ext cx="333379" cy="82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0" rIns="7200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95000"/>
                </a:lnSpc>
              </a:pPr>
              <a:r>
                <a:rPr lang="en-GB" altLang="it-IT" sz="600" dirty="0" smtClean="0">
                  <a:solidFill>
                    <a:schemeClr val="bg1"/>
                  </a:solidFill>
                  <a:latin typeface="+mj-lt"/>
                  <a:cs typeface="Verdana" panose="020B0604030504040204" pitchFamily="34" charset="0"/>
                </a:rPr>
                <a:t>1.2b</a:t>
              </a:r>
              <a:endParaRPr lang="en-GB" altLang="it-IT" sz="600" dirty="0">
                <a:solidFill>
                  <a:schemeClr val="bg1"/>
                </a:solidFill>
                <a:latin typeface="+mj-lt"/>
                <a:cs typeface="Verdana" panose="020B0604030504040204" pitchFamily="34" charset="0"/>
              </a:endParaRPr>
            </a:p>
          </p:txBody>
        </p:sp>
      </p:grpSp>
      <p:cxnSp>
        <p:nvCxnSpPr>
          <p:cNvPr id="5" name="Elbow Connector 4"/>
          <p:cNvCxnSpPr>
            <a:stCxn id="60" idx="3"/>
            <a:endCxn id="87" idx="0"/>
          </p:cNvCxnSpPr>
          <p:nvPr/>
        </p:nvCxnSpPr>
        <p:spPr>
          <a:xfrm>
            <a:off x="3467680" y="2021157"/>
            <a:ext cx="1170459" cy="1013314"/>
          </a:xfrm>
          <a:prstGeom prst="bentConnector2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7" idx="1"/>
            <a:endCxn id="119" idx="3"/>
          </p:cNvCxnSpPr>
          <p:nvPr/>
        </p:nvCxnSpPr>
        <p:spPr>
          <a:xfrm flipH="1" flipV="1">
            <a:off x="3467680" y="3251298"/>
            <a:ext cx="428432" cy="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9" idx="0"/>
            <a:endCxn id="60" idx="2"/>
          </p:cNvCxnSpPr>
          <p:nvPr/>
        </p:nvCxnSpPr>
        <p:spPr>
          <a:xfrm flipV="1">
            <a:off x="2927680" y="2318157"/>
            <a:ext cx="0" cy="63614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87" idx="3"/>
            <a:endCxn id="64" idx="1"/>
          </p:cNvCxnSpPr>
          <p:nvPr/>
        </p:nvCxnSpPr>
        <p:spPr>
          <a:xfrm flipV="1">
            <a:off x="5380165" y="2021157"/>
            <a:ext cx="766566" cy="1230142"/>
          </a:xfrm>
          <a:prstGeom prst="bentConnector3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64" idx="2"/>
            <a:endCxn id="67" idx="1"/>
          </p:cNvCxnSpPr>
          <p:nvPr/>
        </p:nvCxnSpPr>
        <p:spPr>
          <a:xfrm rot="16200000" flipH="1">
            <a:off x="5871133" y="3133755"/>
            <a:ext cx="2165457" cy="534260"/>
          </a:xfrm>
          <a:prstGeom prst="bentConnector2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60" idx="1"/>
          </p:cNvCxnSpPr>
          <p:nvPr/>
        </p:nvCxnSpPr>
        <p:spPr>
          <a:xfrm>
            <a:off x="2228827" y="2021157"/>
            <a:ext cx="158853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1148826" y="1721118"/>
            <a:ext cx="1080000" cy="594000"/>
            <a:chOff x="4449501" y="1417952"/>
            <a:chExt cx="916321" cy="557948"/>
          </a:xfrm>
        </p:grpSpPr>
        <p:sp>
          <p:nvSpPr>
            <p:cNvPr id="51" name="Rectangle 32"/>
            <p:cNvSpPr>
              <a:spLocks noChangeArrowheads="1"/>
            </p:cNvSpPr>
            <p:nvPr/>
          </p:nvSpPr>
          <p:spPr bwMode="auto">
            <a:xfrm>
              <a:off x="4449501" y="1417952"/>
              <a:ext cx="916321" cy="55794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18288" rIns="18288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it-IT" altLang="it-IT" sz="600" dirty="0" smtClean="0">
                  <a:solidFill>
                    <a:schemeClr val="accent2"/>
                  </a:solidFill>
                  <a:latin typeface="+mj-lt"/>
                  <a:cs typeface="Verdana" panose="020B0604030504040204" pitchFamily="34" charset="0"/>
                </a:rPr>
                <a:t>PREDISPOSIZIONE DELL’AVVISO</a:t>
              </a:r>
            </a:p>
          </p:txBody>
        </p:sp>
        <p:sp>
          <p:nvSpPr>
            <p:cNvPr id="52" name="Rectangle 6"/>
            <p:cNvSpPr>
              <a:spLocks noChangeArrowheads="1"/>
            </p:cNvSpPr>
            <p:nvPr/>
          </p:nvSpPr>
          <p:spPr bwMode="gray">
            <a:xfrm rot="10800000" flipV="1">
              <a:off x="4449501" y="1420614"/>
              <a:ext cx="333379" cy="8239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rnd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0" rIns="7200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95000"/>
                </a:lnSpc>
              </a:pPr>
              <a:r>
                <a:rPr lang="en-GB" altLang="it-IT" sz="600" dirty="0" smtClean="0">
                  <a:solidFill>
                    <a:schemeClr val="bg1"/>
                  </a:solidFill>
                  <a:latin typeface="+mj-lt"/>
                  <a:cs typeface="Verdana" panose="020B0604030504040204" pitchFamily="34" charset="0"/>
                </a:rPr>
                <a:t>1.1</a:t>
              </a:r>
              <a:endParaRPr lang="en-GB" altLang="it-IT" sz="600" dirty="0">
                <a:solidFill>
                  <a:schemeClr val="bg1"/>
                </a:solidFill>
                <a:latin typeface="+mj-lt"/>
                <a:cs typeface="Verdana" panose="020B0604030504040204" pitchFamily="34" charset="0"/>
              </a:endParaRPr>
            </a:p>
          </p:txBody>
        </p:sp>
      </p:grpSp>
      <p:pic>
        <p:nvPicPr>
          <p:cNvPr id="53" name="Picture 2" descr="Image result for alert">
            <a:extLst>
              <a:ext uri="{FF2B5EF4-FFF2-40B4-BE49-F238E27FC236}">
                <a16:creationId xmlns:a16="http://schemas.microsoft.com/office/drawing/2014/main" xmlns="" id="{B400C9A9-0D89-4194-97E1-392600C7B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572" y="2169284"/>
            <a:ext cx="180000" cy="17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Rectangular Callout 96"/>
          <p:cNvSpPr/>
          <p:nvPr/>
        </p:nvSpPr>
        <p:spPr bwMode="gray">
          <a:xfrm>
            <a:off x="3810845" y="4179974"/>
            <a:ext cx="1790976" cy="607282"/>
          </a:xfrm>
          <a:prstGeom prst="wedgeRectCallout">
            <a:avLst>
              <a:gd name="adj1" fmla="val -14688"/>
              <a:gd name="adj2" fmla="val -171129"/>
            </a:avLst>
          </a:prstGeom>
          <a:solidFill>
            <a:schemeClr val="accent3"/>
          </a:solidFill>
          <a:ln w="19050" algn="ctr">
            <a:noFill/>
            <a:miter lim="800000"/>
            <a:headEnd/>
            <a:tailEnd/>
          </a:ln>
        </p:spPr>
        <p:txBody>
          <a:bodyPr wrap="square" lIns="88900" tIns="88900" rIns="88900" bIns="88900" rtlCol="0" anchor="ctr">
            <a:spAutoFit/>
          </a:bodyPr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r>
              <a:rPr lang="it-IT" sz="900" b="1" dirty="0">
                <a:solidFill>
                  <a:schemeClr val="bg1"/>
                </a:solidFill>
              </a:rPr>
              <a:t>Rischio allungamento tempi per mancata condivisione precedente</a:t>
            </a:r>
            <a:endParaRPr lang="en-US" sz="900" b="1" dirty="0">
              <a:solidFill>
                <a:schemeClr val="bg1"/>
              </a:solidFill>
            </a:endParaRPr>
          </a:p>
        </p:txBody>
      </p:sp>
      <p:cxnSp>
        <p:nvCxnSpPr>
          <p:cNvPr id="3" name="Elbow Connector 2"/>
          <p:cNvCxnSpPr>
            <a:stCxn id="70" idx="2"/>
            <a:endCxn id="77" idx="1"/>
          </p:cNvCxnSpPr>
          <p:nvPr/>
        </p:nvCxnSpPr>
        <p:spPr>
          <a:xfrm rot="16200000" flipH="1">
            <a:off x="7650223" y="3667777"/>
            <a:ext cx="3398092" cy="698852"/>
          </a:xfrm>
          <a:prstGeom prst="bentConnector2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923107" y="6494443"/>
            <a:ext cx="648104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1217613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it-IT" sz="7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13131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LEGENDA: 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1610955" y="6466548"/>
            <a:ext cx="720812" cy="163512"/>
            <a:chOff x="1610955" y="6401684"/>
            <a:chExt cx="720812" cy="163512"/>
          </a:xfrm>
        </p:grpSpPr>
        <p:grpSp>
          <p:nvGrpSpPr>
            <p:cNvPr id="72" name="Group 4"/>
            <p:cNvGrpSpPr>
              <a:grpSpLocks noChangeAspect="1"/>
            </p:cNvGrpSpPr>
            <p:nvPr/>
          </p:nvGrpSpPr>
          <p:grpSpPr bwMode="auto">
            <a:xfrm>
              <a:off x="1610955" y="6401684"/>
              <a:ext cx="257175" cy="163512"/>
              <a:chOff x="4166" y="3957"/>
              <a:chExt cx="162" cy="103"/>
            </a:xfrm>
            <a:solidFill>
              <a:srgbClr val="648D1C"/>
            </a:solidFill>
          </p:grpSpPr>
          <p:sp>
            <p:nvSpPr>
              <p:cNvPr id="80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166" y="3957"/>
                <a:ext cx="162" cy="10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761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2" name="Freeform 5"/>
              <p:cNvSpPr>
                <a:spLocks/>
              </p:cNvSpPr>
              <p:nvPr/>
            </p:nvSpPr>
            <p:spPr bwMode="auto">
              <a:xfrm>
                <a:off x="4171" y="3957"/>
                <a:ext cx="148" cy="59"/>
              </a:xfrm>
              <a:custGeom>
                <a:avLst/>
                <a:gdLst>
                  <a:gd name="T0" fmla="*/ 0 w 86"/>
                  <a:gd name="T1" fmla="*/ 1 h 34"/>
                  <a:gd name="T2" fmla="*/ 18 w 86"/>
                  <a:gd name="T3" fmla="*/ 15 h 34"/>
                  <a:gd name="T4" fmla="*/ 46 w 86"/>
                  <a:gd name="T5" fmla="*/ 34 h 34"/>
                  <a:gd name="T6" fmla="*/ 69 w 86"/>
                  <a:gd name="T7" fmla="*/ 16 h 34"/>
                  <a:gd name="T8" fmla="*/ 86 w 86"/>
                  <a:gd name="T9" fmla="*/ 0 h 34"/>
                  <a:gd name="T10" fmla="*/ 82 w 86"/>
                  <a:gd name="T11" fmla="*/ 0 h 34"/>
                  <a:gd name="T12" fmla="*/ 5 w 86"/>
                  <a:gd name="T13" fmla="*/ 0 h 34"/>
                  <a:gd name="T14" fmla="*/ 0 w 86"/>
                  <a:gd name="T1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34">
                    <a:moveTo>
                      <a:pt x="0" y="1"/>
                    </a:moveTo>
                    <a:cubicBezTo>
                      <a:pt x="0" y="1"/>
                      <a:pt x="8" y="8"/>
                      <a:pt x="18" y="15"/>
                    </a:cubicBezTo>
                    <a:cubicBezTo>
                      <a:pt x="31" y="26"/>
                      <a:pt x="44" y="34"/>
                      <a:pt x="46" y="34"/>
                    </a:cubicBezTo>
                    <a:cubicBezTo>
                      <a:pt x="47" y="34"/>
                      <a:pt x="52" y="30"/>
                      <a:pt x="69" y="16"/>
                    </a:cubicBezTo>
                    <a:cubicBezTo>
                      <a:pt x="78" y="9"/>
                      <a:pt x="86" y="0"/>
                      <a:pt x="86" y="0"/>
                    </a:cubicBezTo>
                    <a:cubicBezTo>
                      <a:pt x="86" y="0"/>
                      <a:pt x="85" y="0"/>
                      <a:pt x="82" y="0"/>
                    </a:cubicBezTo>
                    <a:cubicBezTo>
                      <a:pt x="82" y="0"/>
                      <a:pt x="9" y="0"/>
                      <a:pt x="5" y="0"/>
                    </a:cubicBezTo>
                    <a:cubicBezTo>
                      <a:pt x="3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761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8" name="Freeform 6"/>
              <p:cNvSpPr>
                <a:spLocks/>
              </p:cNvSpPr>
              <p:nvPr/>
            </p:nvSpPr>
            <p:spPr bwMode="auto">
              <a:xfrm>
                <a:off x="4166" y="3964"/>
                <a:ext cx="65" cy="94"/>
              </a:xfrm>
              <a:custGeom>
                <a:avLst/>
                <a:gdLst>
                  <a:gd name="T0" fmla="*/ 0 w 38"/>
                  <a:gd name="T1" fmla="*/ 7 h 54"/>
                  <a:gd name="T2" fmla="*/ 1 w 38"/>
                  <a:gd name="T3" fmla="*/ 0 h 54"/>
                  <a:gd name="T4" fmla="*/ 38 w 38"/>
                  <a:gd name="T5" fmla="*/ 29 h 54"/>
                  <a:gd name="T6" fmla="*/ 4 w 38"/>
                  <a:gd name="T7" fmla="*/ 54 h 54"/>
                  <a:gd name="T8" fmla="*/ 0 w 38"/>
                  <a:gd name="T9" fmla="*/ 44 h 54"/>
                  <a:gd name="T10" fmla="*/ 0 w 38"/>
                  <a:gd name="T11" fmla="*/ 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54">
                    <a:moveTo>
                      <a:pt x="0" y="7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0" y="54"/>
                      <a:pt x="0" y="44"/>
                    </a:cubicBezTo>
                    <a:cubicBezTo>
                      <a:pt x="0" y="42"/>
                      <a:pt x="0" y="19"/>
                      <a:pt x="0" y="7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761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89" name="Freeform 7"/>
              <p:cNvSpPr>
                <a:spLocks/>
              </p:cNvSpPr>
              <p:nvPr/>
            </p:nvSpPr>
            <p:spPr bwMode="auto">
              <a:xfrm>
                <a:off x="4266" y="3964"/>
                <a:ext cx="62" cy="91"/>
              </a:xfrm>
              <a:custGeom>
                <a:avLst/>
                <a:gdLst>
                  <a:gd name="T0" fmla="*/ 0 w 36"/>
                  <a:gd name="T1" fmla="*/ 29 h 52"/>
                  <a:gd name="T2" fmla="*/ 34 w 36"/>
                  <a:gd name="T3" fmla="*/ 0 h 52"/>
                  <a:gd name="T4" fmla="*/ 36 w 36"/>
                  <a:gd name="T5" fmla="*/ 5 h 52"/>
                  <a:gd name="T6" fmla="*/ 36 w 36"/>
                  <a:gd name="T7" fmla="*/ 45 h 52"/>
                  <a:gd name="T8" fmla="*/ 35 w 36"/>
                  <a:gd name="T9" fmla="*/ 52 h 52"/>
                  <a:gd name="T10" fmla="*/ 0 w 36"/>
                  <a:gd name="T11" fmla="*/ 2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2">
                    <a:moveTo>
                      <a:pt x="0" y="29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6" y="1"/>
                      <a:pt x="36" y="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45"/>
                      <a:pt x="35" y="51"/>
                      <a:pt x="35" y="52"/>
                    </a:cubicBezTo>
                    <a:lnTo>
                      <a:pt x="0" y="29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761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92" name="Freeform 8"/>
              <p:cNvSpPr>
                <a:spLocks/>
              </p:cNvSpPr>
              <p:nvPr/>
            </p:nvSpPr>
            <p:spPr bwMode="auto">
              <a:xfrm>
                <a:off x="4183" y="4018"/>
                <a:ext cx="138" cy="42"/>
              </a:xfrm>
              <a:custGeom>
                <a:avLst/>
                <a:gdLst>
                  <a:gd name="T0" fmla="*/ 32 w 80"/>
                  <a:gd name="T1" fmla="*/ 0 h 24"/>
                  <a:gd name="T2" fmla="*/ 39 w 80"/>
                  <a:gd name="T3" fmla="*/ 3 h 24"/>
                  <a:gd name="T4" fmla="*/ 45 w 80"/>
                  <a:gd name="T5" fmla="*/ 0 h 24"/>
                  <a:gd name="T6" fmla="*/ 80 w 80"/>
                  <a:gd name="T7" fmla="*/ 23 h 24"/>
                  <a:gd name="T8" fmla="*/ 77 w 80"/>
                  <a:gd name="T9" fmla="*/ 24 h 24"/>
                  <a:gd name="T10" fmla="*/ 0 w 80"/>
                  <a:gd name="T11" fmla="*/ 24 h 24"/>
                  <a:gd name="T12" fmla="*/ 32 w 8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24">
                    <a:moveTo>
                      <a:pt x="32" y="0"/>
                    </a:moveTo>
                    <a:cubicBezTo>
                      <a:pt x="33" y="0"/>
                      <a:pt x="36" y="3"/>
                      <a:pt x="39" y="3"/>
                    </a:cubicBezTo>
                    <a:cubicBezTo>
                      <a:pt x="41" y="3"/>
                      <a:pt x="45" y="0"/>
                      <a:pt x="45" y="0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0" y="23"/>
                      <a:pt x="78" y="24"/>
                      <a:pt x="77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31" y="1"/>
                      <a:pt x="3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1217613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1683663" y="6429579"/>
              <a:ext cx="648104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1217613" rtl="0" eaLnBrk="0" fontAlgn="base" latinLnBrk="0" hangingPunct="0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/>
                <a:defRPr/>
              </a:pPr>
              <a:r>
                <a:rPr kumimoji="0" lang="it-IT" sz="7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313131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PEC</a:t>
              </a: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2424925" y="6422304"/>
            <a:ext cx="1115725" cy="252000"/>
            <a:chOff x="2448181" y="6366445"/>
            <a:chExt cx="1115725" cy="252000"/>
          </a:xfrm>
        </p:grpSpPr>
        <p:sp>
          <p:nvSpPr>
            <p:cNvPr id="94" name="Freeform 486">
              <a:extLst>
                <a:ext uri="{FF2B5EF4-FFF2-40B4-BE49-F238E27FC236}">
                  <a16:creationId xmlns:a16="http://schemas.microsoft.com/office/drawing/2014/main" xmlns="" id="{3FF3EB62-FFAA-4D1A-A774-25DFA17761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448181" y="6366445"/>
              <a:ext cx="252000" cy="252000"/>
            </a:xfrm>
            <a:custGeom>
              <a:avLst/>
              <a:gdLst>
                <a:gd name="T0" fmla="*/ 256 w 512"/>
                <a:gd name="T1" fmla="*/ 0 h 512"/>
                <a:gd name="T2" fmla="*/ 0 w 512"/>
                <a:gd name="T3" fmla="*/ 256 h 512"/>
                <a:gd name="T4" fmla="*/ 256 w 512"/>
                <a:gd name="T5" fmla="*/ 512 h 512"/>
                <a:gd name="T6" fmla="*/ 512 w 512"/>
                <a:gd name="T7" fmla="*/ 256 h 512"/>
                <a:gd name="T8" fmla="*/ 256 w 512"/>
                <a:gd name="T9" fmla="*/ 0 h 512"/>
                <a:gd name="T10" fmla="*/ 117 w 512"/>
                <a:gd name="T11" fmla="*/ 160 h 512"/>
                <a:gd name="T12" fmla="*/ 128 w 512"/>
                <a:gd name="T13" fmla="*/ 149 h 512"/>
                <a:gd name="T14" fmla="*/ 384 w 512"/>
                <a:gd name="T15" fmla="*/ 149 h 512"/>
                <a:gd name="T16" fmla="*/ 394 w 512"/>
                <a:gd name="T17" fmla="*/ 160 h 512"/>
                <a:gd name="T18" fmla="*/ 394 w 512"/>
                <a:gd name="T19" fmla="*/ 309 h 512"/>
                <a:gd name="T20" fmla="*/ 384 w 512"/>
                <a:gd name="T21" fmla="*/ 320 h 512"/>
                <a:gd name="T22" fmla="*/ 128 w 512"/>
                <a:gd name="T23" fmla="*/ 320 h 512"/>
                <a:gd name="T24" fmla="*/ 117 w 512"/>
                <a:gd name="T25" fmla="*/ 309 h 512"/>
                <a:gd name="T26" fmla="*/ 117 w 512"/>
                <a:gd name="T27" fmla="*/ 160 h 512"/>
                <a:gd name="T28" fmla="*/ 405 w 512"/>
                <a:gd name="T29" fmla="*/ 362 h 512"/>
                <a:gd name="T30" fmla="*/ 106 w 512"/>
                <a:gd name="T31" fmla="*/ 362 h 512"/>
                <a:gd name="T32" fmla="*/ 96 w 512"/>
                <a:gd name="T33" fmla="*/ 352 h 512"/>
                <a:gd name="T34" fmla="*/ 106 w 512"/>
                <a:gd name="T35" fmla="*/ 341 h 512"/>
                <a:gd name="T36" fmla="*/ 405 w 512"/>
                <a:gd name="T37" fmla="*/ 341 h 512"/>
                <a:gd name="T38" fmla="*/ 416 w 512"/>
                <a:gd name="T39" fmla="*/ 352 h 512"/>
                <a:gd name="T40" fmla="*/ 405 w 512"/>
                <a:gd name="T41" fmla="*/ 362 h 512"/>
                <a:gd name="T42" fmla="*/ 373 w 512"/>
                <a:gd name="T43" fmla="*/ 298 h 512"/>
                <a:gd name="T44" fmla="*/ 138 w 512"/>
                <a:gd name="T45" fmla="*/ 298 h 512"/>
                <a:gd name="T46" fmla="*/ 138 w 512"/>
                <a:gd name="T47" fmla="*/ 170 h 512"/>
                <a:gd name="T48" fmla="*/ 373 w 512"/>
                <a:gd name="T49" fmla="*/ 170 h 512"/>
                <a:gd name="T50" fmla="*/ 373 w 512"/>
                <a:gd name="T51" fmla="*/ 298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2" h="512"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  <a:moveTo>
                    <a:pt x="117" y="160"/>
                  </a:moveTo>
                  <a:cubicBezTo>
                    <a:pt x="117" y="154"/>
                    <a:pt x="122" y="149"/>
                    <a:pt x="128" y="149"/>
                  </a:cubicBezTo>
                  <a:cubicBezTo>
                    <a:pt x="384" y="149"/>
                    <a:pt x="384" y="149"/>
                    <a:pt x="384" y="149"/>
                  </a:cubicBezTo>
                  <a:cubicBezTo>
                    <a:pt x="390" y="149"/>
                    <a:pt x="394" y="154"/>
                    <a:pt x="394" y="160"/>
                  </a:cubicBezTo>
                  <a:cubicBezTo>
                    <a:pt x="394" y="309"/>
                    <a:pt x="394" y="309"/>
                    <a:pt x="394" y="309"/>
                  </a:cubicBezTo>
                  <a:cubicBezTo>
                    <a:pt x="394" y="315"/>
                    <a:pt x="390" y="320"/>
                    <a:pt x="384" y="320"/>
                  </a:cubicBezTo>
                  <a:cubicBezTo>
                    <a:pt x="128" y="320"/>
                    <a:pt x="128" y="320"/>
                    <a:pt x="128" y="320"/>
                  </a:cubicBezTo>
                  <a:cubicBezTo>
                    <a:pt x="122" y="320"/>
                    <a:pt x="117" y="315"/>
                    <a:pt x="117" y="309"/>
                  </a:cubicBezTo>
                  <a:lnTo>
                    <a:pt x="117" y="160"/>
                  </a:lnTo>
                  <a:close/>
                  <a:moveTo>
                    <a:pt x="405" y="362"/>
                  </a:moveTo>
                  <a:cubicBezTo>
                    <a:pt x="106" y="362"/>
                    <a:pt x="106" y="362"/>
                    <a:pt x="106" y="362"/>
                  </a:cubicBezTo>
                  <a:cubicBezTo>
                    <a:pt x="100" y="362"/>
                    <a:pt x="96" y="358"/>
                    <a:pt x="96" y="352"/>
                  </a:cubicBezTo>
                  <a:cubicBezTo>
                    <a:pt x="96" y="346"/>
                    <a:pt x="100" y="341"/>
                    <a:pt x="106" y="341"/>
                  </a:cubicBezTo>
                  <a:cubicBezTo>
                    <a:pt x="405" y="341"/>
                    <a:pt x="405" y="341"/>
                    <a:pt x="405" y="341"/>
                  </a:cubicBezTo>
                  <a:cubicBezTo>
                    <a:pt x="411" y="341"/>
                    <a:pt x="416" y="346"/>
                    <a:pt x="416" y="352"/>
                  </a:cubicBezTo>
                  <a:cubicBezTo>
                    <a:pt x="416" y="358"/>
                    <a:pt x="411" y="362"/>
                    <a:pt x="405" y="362"/>
                  </a:cubicBezTo>
                  <a:close/>
                  <a:moveTo>
                    <a:pt x="373" y="298"/>
                  </a:moveTo>
                  <a:cubicBezTo>
                    <a:pt x="138" y="298"/>
                    <a:pt x="138" y="298"/>
                    <a:pt x="138" y="298"/>
                  </a:cubicBezTo>
                  <a:cubicBezTo>
                    <a:pt x="138" y="170"/>
                    <a:pt x="138" y="170"/>
                    <a:pt x="138" y="170"/>
                  </a:cubicBezTo>
                  <a:cubicBezTo>
                    <a:pt x="373" y="170"/>
                    <a:pt x="373" y="170"/>
                    <a:pt x="373" y="170"/>
                  </a:cubicBezTo>
                  <a:lnTo>
                    <a:pt x="373" y="29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644019" y="6438584"/>
              <a:ext cx="919887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1217613" rtl="0" eaLnBrk="0" fontAlgn="base" latinLnBrk="0" hangingPunct="0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/>
                <a:defRPr/>
              </a:pPr>
              <a:r>
                <a:rPr kumimoji="0" lang="it-IT" sz="7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313131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PORTALE/SITO</a:t>
              </a: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4862853" y="6458904"/>
            <a:ext cx="932956" cy="178800"/>
            <a:chOff x="5035573" y="6349523"/>
            <a:chExt cx="932956" cy="178800"/>
          </a:xfrm>
        </p:grpSpPr>
        <p:pic>
          <p:nvPicPr>
            <p:cNvPr id="98" name="Picture 2" descr="Image result for alert">
              <a:extLst>
                <a:ext uri="{FF2B5EF4-FFF2-40B4-BE49-F238E27FC236}">
                  <a16:creationId xmlns:a16="http://schemas.microsoft.com/office/drawing/2014/main" xmlns="" id="{B400C9A9-0D89-4194-97E1-392600C7BE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5573" y="6349523"/>
              <a:ext cx="180000" cy="17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" name="TextBox 99"/>
            <p:cNvSpPr txBox="1"/>
            <p:nvPr/>
          </p:nvSpPr>
          <p:spPr>
            <a:xfrm>
              <a:off x="5048642" y="6392350"/>
              <a:ext cx="919887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>
                <a:spcBef>
                  <a:spcPts val="600"/>
                </a:spcBef>
                <a:buSzPct val="100000"/>
                <a:defRPr/>
              </a:pPr>
              <a:r>
                <a:rPr lang="it-IT" sz="700" i="1" dirty="0">
                  <a:solidFill>
                    <a:srgbClr val="313131"/>
                  </a:solidFill>
                </a:rPr>
                <a:t>CRITICITÀ</a:t>
              </a: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633808" y="6404304"/>
            <a:ext cx="1135887" cy="288000"/>
            <a:chOff x="3702785" y="6329767"/>
            <a:chExt cx="1135887" cy="288000"/>
          </a:xfrm>
        </p:grpSpPr>
        <p:sp>
          <p:nvSpPr>
            <p:cNvPr id="105" name="Freeform 83">
              <a:extLst>
                <a:ext uri="{FF2B5EF4-FFF2-40B4-BE49-F238E27FC236}">
                  <a16:creationId xmlns:a16="http://schemas.microsoft.com/office/drawing/2014/main" xmlns="" id="{5D5096EA-CF2C-493A-9E53-B5FFB4FFBE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02785" y="6329767"/>
              <a:ext cx="216000" cy="288000"/>
            </a:xfrm>
            <a:custGeom>
              <a:avLst/>
              <a:gdLst>
                <a:gd name="T0" fmla="*/ 104 w 150"/>
                <a:gd name="T1" fmla="*/ 180 h 206"/>
                <a:gd name="T2" fmla="*/ 104 w 150"/>
                <a:gd name="T3" fmla="*/ 204 h 206"/>
                <a:gd name="T4" fmla="*/ 0 w 150"/>
                <a:gd name="T5" fmla="*/ 204 h 206"/>
                <a:gd name="T6" fmla="*/ 0 w 150"/>
                <a:gd name="T7" fmla="*/ 0 h 206"/>
                <a:gd name="T8" fmla="*/ 146 w 150"/>
                <a:gd name="T9" fmla="*/ 0 h 206"/>
                <a:gd name="T10" fmla="*/ 146 w 150"/>
                <a:gd name="T11" fmla="*/ 160 h 206"/>
                <a:gd name="T12" fmla="*/ 122 w 150"/>
                <a:gd name="T13" fmla="*/ 160 h 206"/>
                <a:gd name="T14" fmla="*/ 122 w 150"/>
                <a:gd name="T15" fmla="*/ 160 h 206"/>
                <a:gd name="T16" fmla="*/ 116 w 150"/>
                <a:gd name="T17" fmla="*/ 162 h 206"/>
                <a:gd name="T18" fmla="*/ 110 w 150"/>
                <a:gd name="T19" fmla="*/ 166 h 206"/>
                <a:gd name="T20" fmla="*/ 104 w 150"/>
                <a:gd name="T21" fmla="*/ 172 h 206"/>
                <a:gd name="T22" fmla="*/ 104 w 150"/>
                <a:gd name="T23" fmla="*/ 180 h 206"/>
                <a:gd name="T24" fmla="*/ 104 w 150"/>
                <a:gd name="T25" fmla="*/ 180 h 206"/>
                <a:gd name="T26" fmla="*/ 150 w 150"/>
                <a:gd name="T27" fmla="*/ 168 h 206"/>
                <a:gd name="T28" fmla="*/ 124 w 150"/>
                <a:gd name="T29" fmla="*/ 168 h 206"/>
                <a:gd name="T30" fmla="*/ 124 w 150"/>
                <a:gd name="T31" fmla="*/ 168 h 206"/>
                <a:gd name="T32" fmla="*/ 120 w 150"/>
                <a:gd name="T33" fmla="*/ 170 h 206"/>
                <a:gd name="T34" fmla="*/ 116 w 150"/>
                <a:gd name="T35" fmla="*/ 172 h 206"/>
                <a:gd name="T36" fmla="*/ 112 w 150"/>
                <a:gd name="T37" fmla="*/ 176 h 206"/>
                <a:gd name="T38" fmla="*/ 112 w 150"/>
                <a:gd name="T39" fmla="*/ 180 h 206"/>
                <a:gd name="T40" fmla="*/ 112 w 150"/>
                <a:gd name="T41" fmla="*/ 206 h 206"/>
                <a:gd name="T42" fmla="*/ 150 w 150"/>
                <a:gd name="T43" fmla="*/ 16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0" h="206">
                  <a:moveTo>
                    <a:pt x="104" y="180"/>
                  </a:moveTo>
                  <a:lnTo>
                    <a:pt x="104" y="204"/>
                  </a:lnTo>
                  <a:lnTo>
                    <a:pt x="0" y="204"/>
                  </a:lnTo>
                  <a:lnTo>
                    <a:pt x="0" y="0"/>
                  </a:lnTo>
                  <a:lnTo>
                    <a:pt x="146" y="0"/>
                  </a:lnTo>
                  <a:lnTo>
                    <a:pt x="146" y="160"/>
                  </a:lnTo>
                  <a:lnTo>
                    <a:pt x="122" y="160"/>
                  </a:lnTo>
                  <a:lnTo>
                    <a:pt x="122" y="160"/>
                  </a:lnTo>
                  <a:lnTo>
                    <a:pt x="116" y="162"/>
                  </a:lnTo>
                  <a:lnTo>
                    <a:pt x="110" y="166"/>
                  </a:lnTo>
                  <a:lnTo>
                    <a:pt x="104" y="172"/>
                  </a:lnTo>
                  <a:lnTo>
                    <a:pt x="104" y="180"/>
                  </a:lnTo>
                  <a:lnTo>
                    <a:pt x="104" y="180"/>
                  </a:lnTo>
                  <a:close/>
                  <a:moveTo>
                    <a:pt x="150" y="168"/>
                  </a:moveTo>
                  <a:lnTo>
                    <a:pt x="124" y="168"/>
                  </a:lnTo>
                  <a:lnTo>
                    <a:pt x="124" y="168"/>
                  </a:lnTo>
                  <a:lnTo>
                    <a:pt x="120" y="170"/>
                  </a:lnTo>
                  <a:lnTo>
                    <a:pt x="116" y="172"/>
                  </a:lnTo>
                  <a:lnTo>
                    <a:pt x="112" y="176"/>
                  </a:lnTo>
                  <a:lnTo>
                    <a:pt x="112" y="180"/>
                  </a:lnTo>
                  <a:lnTo>
                    <a:pt x="112" y="206"/>
                  </a:lnTo>
                  <a:lnTo>
                    <a:pt x="150" y="168"/>
                  </a:lnTo>
                  <a:close/>
                </a:path>
              </a:pathLst>
            </a:custGeom>
            <a:solidFill>
              <a:srgbClr val="648D1C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marL="0" marR="0" lvl="0" indent="0" algn="l" defTabSz="12176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3918785" y="6438584"/>
              <a:ext cx="919887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1217613" rtl="0" eaLnBrk="0" fontAlgn="base" latinLnBrk="0" hangingPunct="0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/>
                <a:defRPr/>
              </a:pPr>
              <a:r>
                <a:rPr kumimoji="0" lang="it-IT" sz="7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313131"/>
                  </a:solidFill>
                  <a:effectLst/>
                  <a:uLnTx/>
                  <a:uFillTx/>
                  <a:latin typeface="Verdana" panose="020B0604030504040204" pitchFamily="34" charset="0"/>
                  <a:ea typeface="+mn-ea"/>
                  <a:cs typeface="+mn-cs"/>
                </a:rPr>
                <a:t>PROVVEDIMENTO</a:t>
              </a:r>
            </a:p>
          </p:txBody>
        </p:sp>
      </p:grpSp>
      <p:grpSp>
        <p:nvGrpSpPr>
          <p:cNvPr id="101" name="Group 100"/>
          <p:cNvGrpSpPr/>
          <p:nvPr/>
        </p:nvGrpSpPr>
        <p:grpSpPr>
          <a:xfrm rot="672402">
            <a:off x="8471605" y="1248706"/>
            <a:ext cx="3378611" cy="307777"/>
            <a:chOff x="9157472" y="3571971"/>
            <a:chExt cx="3378611" cy="307777"/>
          </a:xfrm>
          <a:solidFill>
            <a:schemeClr val="bg1"/>
          </a:solidFill>
        </p:grpSpPr>
        <p:sp>
          <p:nvSpPr>
            <p:cNvPr id="102" name="TextBox 101"/>
            <p:cNvSpPr txBox="1"/>
            <p:nvPr/>
          </p:nvSpPr>
          <p:spPr>
            <a:xfrm>
              <a:off x="9248954" y="3571971"/>
              <a:ext cx="3157308" cy="307777"/>
            </a:xfrm>
            <a:prstGeom prst="rect">
              <a:avLst/>
            </a:prstGeom>
            <a:grpFill/>
            <a:ln>
              <a:solidFill>
                <a:srgbClr val="C0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600"/>
                </a:spcBef>
                <a:buSzPct val="100000"/>
              </a:pPr>
              <a:r>
                <a:rPr lang="it-IT" sz="2000" b="1" dirty="0" smtClean="0">
                  <a:solidFill>
                    <a:srgbClr val="C00000"/>
                  </a:solidFill>
                </a:rPr>
                <a:t>Esemplificativo 2</a:t>
              </a:r>
              <a:endParaRPr lang="en-US" sz="2000" b="1" dirty="0" smtClean="0">
                <a:solidFill>
                  <a:srgbClr val="C00000"/>
                </a:solidFill>
              </a:endParaRPr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9157472" y="3692978"/>
              <a:ext cx="252000" cy="65775"/>
              <a:chOff x="10456882" y="3692978"/>
              <a:chExt cx="252000" cy="65775"/>
            </a:xfrm>
            <a:grpFill/>
          </p:grpSpPr>
          <p:cxnSp>
            <p:nvCxnSpPr>
              <p:cNvPr id="110" name="Straight Connector 109"/>
              <p:cNvCxnSpPr/>
              <p:nvPr/>
            </p:nvCxnSpPr>
            <p:spPr>
              <a:xfrm>
                <a:off x="10456882" y="3692978"/>
                <a:ext cx="252000" cy="0"/>
              </a:xfrm>
              <a:prstGeom prst="line">
                <a:avLst/>
              </a:prstGeom>
              <a:grpFill/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10456882" y="3758753"/>
                <a:ext cx="252000" cy="0"/>
              </a:xfrm>
              <a:prstGeom prst="line">
                <a:avLst/>
              </a:prstGeom>
              <a:grpFill/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7" name="Group 106"/>
            <p:cNvGrpSpPr/>
            <p:nvPr/>
          </p:nvGrpSpPr>
          <p:grpSpPr>
            <a:xfrm>
              <a:off x="12284083" y="3691373"/>
              <a:ext cx="252000" cy="65775"/>
              <a:chOff x="10456882" y="3692978"/>
              <a:chExt cx="252000" cy="65775"/>
            </a:xfrm>
            <a:grpFill/>
          </p:grpSpPr>
          <p:cxnSp>
            <p:nvCxnSpPr>
              <p:cNvPr id="108" name="Straight Connector 107"/>
              <p:cNvCxnSpPr/>
              <p:nvPr/>
            </p:nvCxnSpPr>
            <p:spPr>
              <a:xfrm>
                <a:off x="10456882" y="3692978"/>
                <a:ext cx="252000" cy="0"/>
              </a:xfrm>
              <a:prstGeom prst="line">
                <a:avLst/>
              </a:prstGeom>
              <a:grpFill/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10456882" y="3758753"/>
                <a:ext cx="252000" cy="0"/>
              </a:xfrm>
              <a:prstGeom prst="line">
                <a:avLst/>
              </a:prstGeom>
              <a:grpFill/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5114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IonV49Jk6K4nWmrFzsn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IonV49Jk6K4nWmrFzsn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IonV49Jk6K4nWmrFzsn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IonV49Jk6K4nWmrFzsn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IonV49Jk6K4nWmrFzsn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IonV49Jk6K4nWmrFzsn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7QwSDGFEKBDcoj1l7Sd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7QwSDGFEKBDcoj1l7Sd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7QwSDGFEKBDcoj1l7Sd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7QwSDGFEKBDcoj1l7Sd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loitte_US_Onscreen">
  <a:themeElements>
    <a:clrScheme name="Deloitte colo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6BC25"/>
      </a:accent1>
      <a:accent2>
        <a:srgbClr val="046A38"/>
      </a:accent2>
      <a:accent3>
        <a:srgbClr val="62B5E5"/>
      </a:accent3>
      <a:accent4>
        <a:srgbClr val="012169"/>
      </a:accent4>
      <a:accent5>
        <a:srgbClr val="0097A9"/>
      </a:accent5>
      <a:accent6>
        <a:srgbClr val="75787B"/>
      </a:accent6>
      <a:hlink>
        <a:srgbClr val="00A3E0"/>
      </a:hlink>
      <a:folHlink>
        <a:srgbClr val="954F72"/>
      </a:folHlink>
    </a:clrScheme>
    <a:fontScheme name="Deloitte Powerpoint fon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3"/>
        </a:solidFill>
        <a:ln w="19050" algn="ctr">
          <a:noFill/>
          <a:miter lim="800000"/>
          <a:headEnd/>
          <a:tailEnd/>
        </a:ln>
      </a:spPr>
      <a:bodyPr wrap="square" lIns="88900" tIns="88900" rIns="88900" bIns="88900" rtlCol="0" anchor="ctr"/>
      <a:lstStyle>
        <a:defPPr>
          <a:lnSpc>
            <a:spcPct val="106000"/>
          </a:lnSpc>
          <a:buFont typeface="Wingdings 2" pitchFamily="18" charset="2"/>
          <a:buNone/>
          <a:defRPr sz="1600" b="1" dirty="0" smtClean="0">
            <a:solidFill>
              <a:schemeClr val="bg1"/>
            </a:solidFill>
          </a:defRPr>
        </a:defPPr>
      </a:lst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03200" indent="-203200">
          <a:spcBef>
            <a:spcPts val="600"/>
          </a:spcBef>
          <a:buSzPct val="100000"/>
          <a:buFont typeface="Arial"/>
          <a:buChar char="•"/>
          <a:defRPr dirty="0" smtClean="0">
            <a:solidFill>
              <a:srgbClr val="31313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Deloitte-template-16_9.potx" id="{DE1F98B5-DDC9-42F7-A108-D5FC0C038DB2}" vid="{C57D0C2F-BC4A-4B85-9825-D8E0D5E2EEA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Deloitte-template-16_9</Template>
  <TotalTime>38689</TotalTime>
  <Words>1166</Words>
  <Application>Microsoft Office PowerPoint</Application>
  <PresentationFormat>Personalizzato</PresentationFormat>
  <Paragraphs>193</Paragraphs>
  <Slides>13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5" baseType="lpstr">
      <vt:lpstr>Deloitte_US_Onscreen</vt:lpstr>
      <vt:lpstr>think-cell Slide</vt:lpstr>
      <vt:lpstr>Presentazione standard di PowerPoint</vt:lpstr>
      <vt:lpstr>Presentazione standard di PowerPoint</vt:lpstr>
      <vt:lpstr>PRA della Regione Siciliana</vt:lpstr>
      <vt:lpstr>L’obiettivo e i risultati </vt:lpstr>
      <vt:lpstr>Il nuovo modello di funzionamento: il metodo di lavoro scelto</vt:lpstr>
      <vt:lpstr>Il nuovo modello di funzionamento: come stiamo lavorando sui macroprocessi </vt:lpstr>
      <vt:lpstr>Il nuovo modello di funzionamento: lo stato dell’arte</vt:lpstr>
      <vt:lpstr>Esempi di prime soluzioni proposte</vt:lpstr>
      <vt:lpstr>«Gestione e Attuazione – Aiuti a Titolarità» Rappresentazione del Flusso</vt:lpstr>
      <vt:lpstr>«Gestione e Attuazione – Aiuti a Titolarità» Esempio di una soluzione di breve periodo</vt:lpstr>
      <vt:lpstr>«Valutazioni Ambientali – VAS» Rappresentazione del Flusso</vt:lpstr>
      <vt:lpstr>«Valutazioni Ambientali – VAS» Esempio di una soluzione di breve periodo</vt:lpstr>
      <vt:lpstr>Presentazione standard di PowerPoint</vt:lpstr>
    </vt:vector>
  </TitlesOfParts>
  <Company>Deloitte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Verdana Bold</dc:title>
  <dc:creator>Stefani, Mario (IT - Roma)</dc:creator>
  <cp:lastModifiedBy>Enrico Corso</cp:lastModifiedBy>
  <cp:revision>2362</cp:revision>
  <cp:lastPrinted>2019-05-13T10:58:22Z</cp:lastPrinted>
  <dcterms:created xsi:type="dcterms:W3CDTF">2017-01-09T18:48:07Z</dcterms:created>
  <dcterms:modified xsi:type="dcterms:W3CDTF">2020-12-15T09:46:29Z</dcterms:modified>
</cp:coreProperties>
</file>